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handoutMasterIdLst>
    <p:handoutMasterId r:id="rId53"/>
  </p:handoutMasterIdLst>
  <p:sldIdLst>
    <p:sldId id="256" r:id="rId2"/>
    <p:sldId id="268" r:id="rId3"/>
    <p:sldId id="257" r:id="rId4"/>
    <p:sldId id="258" r:id="rId5"/>
    <p:sldId id="266" r:id="rId6"/>
    <p:sldId id="260" r:id="rId7"/>
    <p:sldId id="267" r:id="rId8"/>
    <p:sldId id="269" r:id="rId9"/>
    <p:sldId id="259" r:id="rId10"/>
    <p:sldId id="262" r:id="rId11"/>
    <p:sldId id="263" r:id="rId12"/>
    <p:sldId id="264" r:id="rId13"/>
    <p:sldId id="265" r:id="rId14"/>
    <p:sldId id="274" r:id="rId15"/>
    <p:sldId id="276" r:id="rId16"/>
    <p:sldId id="275" r:id="rId17"/>
    <p:sldId id="270" r:id="rId18"/>
    <p:sldId id="271" r:id="rId19"/>
    <p:sldId id="272" r:id="rId20"/>
    <p:sldId id="273" r:id="rId21"/>
    <p:sldId id="277" r:id="rId22"/>
    <p:sldId id="278" r:id="rId23"/>
    <p:sldId id="281" r:id="rId24"/>
    <p:sldId id="282" r:id="rId25"/>
    <p:sldId id="283" r:id="rId26"/>
    <p:sldId id="286" r:id="rId27"/>
    <p:sldId id="284" r:id="rId28"/>
    <p:sldId id="285" r:id="rId29"/>
    <p:sldId id="298" r:id="rId30"/>
    <p:sldId id="299" r:id="rId31"/>
    <p:sldId id="287" r:id="rId32"/>
    <p:sldId id="288" r:id="rId33"/>
    <p:sldId id="300" r:id="rId34"/>
    <p:sldId id="301" r:id="rId35"/>
    <p:sldId id="303" r:id="rId36"/>
    <p:sldId id="305" r:id="rId37"/>
    <p:sldId id="302" r:id="rId38"/>
    <p:sldId id="304" r:id="rId39"/>
    <p:sldId id="279" r:id="rId40"/>
    <p:sldId id="280" r:id="rId41"/>
    <p:sldId id="289" r:id="rId42"/>
    <p:sldId id="290" r:id="rId43"/>
    <p:sldId id="291" r:id="rId44"/>
    <p:sldId id="292" r:id="rId45"/>
    <p:sldId id="293" r:id="rId46"/>
    <p:sldId id="294" r:id="rId47"/>
    <p:sldId id="295" r:id="rId48"/>
    <p:sldId id="296" r:id="rId49"/>
    <p:sldId id="297" r:id="rId50"/>
    <p:sldId id="306" r:id="rId5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04"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handoutMaster" Target="handoutMasters/handoutMaster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CEF7E3B7-DADF-4DF2-87C1-394E7BF763E1}" type="datetimeFigureOut">
              <a:rPr lang="en-US" smtClean="0"/>
              <a:t>10/22/2014</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DAB235FF-C7D2-404C-9AD4-711E6E79CA23}" type="slidenum">
              <a:rPr lang="en-US" smtClean="0"/>
              <a:t>‹#›</a:t>
            </a:fld>
            <a:endParaRPr lang="en-US"/>
          </a:p>
        </p:txBody>
      </p:sp>
    </p:spTree>
    <p:extLst>
      <p:ext uri="{BB962C8B-B14F-4D97-AF65-F5344CB8AC3E}">
        <p14:creationId xmlns:p14="http://schemas.microsoft.com/office/powerpoint/2010/main" val="22659796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790CCB71-B9C6-455F-AA18-43B8B9E068A2}" type="datetimeFigureOut">
              <a:rPr lang="en-US" smtClean="0"/>
              <a:t>10/21/2014</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5E05932D-C23A-4127-A9A0-34B88BB6443B}" type="slidenum">
              <a:rPr lang="en-US" smtClean="0"/>
              <a:t>‹#›</a:t>
            </a:fld>
            <a:endParaRPr lang="en-US"/>
          </a:p>
        </p:txBody>
      </p:sp>
    </p:spTree>
    <p:extLst>
      <p:ext uri="{BB962C8B-B14F-4D97-AF65-F5344CB8AC3E}">
        <p14:creationId xmlns:p14="http://schemas.microsoft.com/office/powerpoint/2010/main" val="19964042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8" Type="http://schemas.openxmlformats.org/officeDocument/2006/relationships/hyperlink" Target="http://en.wikipedia.org/wiki/Legislative_Assembly_of_Lower_Canada" TargetMode="External"/><Relationship Id="rId3" Type="http://schemas.openxmlformats.org/officeDocument/2006/relationships/hyperlink" Target="http://en.wikipedia.org/wiki/Lower_Canada" TargetMode="External"/><Relationship Id="rId7" Type="http://schemas.openxmlformats.org/officeDocument/2006/relationships/hyperlink" Target="http://en.wikipedia.org/wiki/Constitutional_Act_of_1791" TargetMode="External"/><Relationship Id="rId2" Type="http://schemas.openxmlformats.org/officeDocument/2006/relationships/slide" Target="../slides/slide19.xml"/><Relationship Id="rId1" Type="http://schemas.openxmlformats.org/officeDocument/2006/relationships/notesMaster" Target="../notesMasters/notesMaster1.xml"/><Relationship Id="rId6" Type="http://schemas.openxmlformats.org/officeDocument/2006/relationships/hyperlink" Target="http://en.wikipedia.org/wiki/Lower_Canada_Rebellion" TargetMode="External"/><Relationship Id="rId5" Type="http://schemas.openxmlformats.org/officeDocument/2006/relationships/hyperlink" Target="http://en.wikipedia.org/wiki/Province_of_Canada" TargetMode="External"/><Relationship Id="rId4" Type="http://schemas.openxmlformats.org/officeDocument/2006/relationships/hyperlink" Target="http://en.wikipedia.org/wiki/Act_of_Union_(1840)" TargetMode="External"/><Relationship Id="rId9" Type="http://schemas.openxmlformats.org/officeDocument/2006/relationships/hyperlink" Target="http://en.wikipedia.org/wiki/Legislative_Council_of_Lower_Canada"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en.wikipedia.org/wiki/Montreal" TargetMode="External"/><Relationship Id="rId2" Type="http://schemas.openxmlformats.org/officeDocument/2006/relationships/slide" Target="../slides/slide27.xml"/><Relationship Id="rId1" Type="http://schemas.openxmlformats.org/officeDocument/2006/relationships/notesMaster" Target="../notesMasters/notesMaster1.xml"/><Relationship Id="rId4" Type="http://schemas.openxmlformats.org/officeDocument/2006/relationships/hyperlink" Target="http://en.wikipedia.org/wiki/Montreal_Riots" TargetMode="External"/></Relationships>
</file>

<file path=ppt/notesSlides/_rels/notesSlide28.xml.rels><?xml version="1.0" encoding="UTF-8" standalone="yes"?>
<Relationships xmlns="http://schemas.openxmlformats.org/package/2006/relationships"><Relationship Id="rId8" Type="http://schemas.openxmlformats.org/officeDocument/2006/relationships/hyperlink" Target="http://en.wikipedia.org/wiki/Canadian_federalism" TargetMode="External"/><Relationship Id="rId3" Type="http://schemas.openxmlformats.org/officeDocument/2006/relationships/hyperlink" Target="http://www.britannica.com/EBchecked/topic/91513/Canada" TargetMode="External"/><Relationship Id="rId7" Type="http://schemas.openxmlformats.org/officeDocument/2006/relationships/hyperlink" Target="http://en.wikipedia.org/wiki/Government_of_Canada" TargetMode="External"/><Relationship Id="rId2" Type="http://schemas.openxmlformats.org/officeDocument/2006/relationships/slide" Target="../slides/slide28.xml"/><Relationship Id="rId1" Type="http://schemas.openxmlformats.org/officeDocument/2006/relationships/notesMaster" Target="../notesMasters/notesMaster1.xml"/><Relationship Id="rId6" Type="http://schemas.openxmlformats.org/officeDocument/2006/relationships/hyperlink" Target="http://en.wikipedia.org/wiki/Federation" TargetMode="External"/><Relationship Id="rId11" Type="http://schemas.openxmlformats.org/officeDocument/2006/relationships/hyperlink" Target="http://en.wikipedia.org/wiki/Taxation" TargetMode="External"/><Relationship Id="rId5" Type="http://schemas.openxmlformats.org/officeDocument/2006/relationships/hyperlink" Target="http://en.wikipedia.org/wiki/Constitution_of_Canada" TargetMode="External"/><Relationship Id="rId10" Type="http://schemas.openxmlformats.org/officeDocument/2006/relationships/hyperlink" Target="http://en.wikipedia.org/wiki/Court_system_of_Canada" TargetMode="External"/><Relationship Id="rId4" Type="http://schemas.openxmlformats.org/officeDocument/2006/relationships/hyperlink" Target="http://en.wikipedia.org/wiki/Constitution_Act,_1867" TargetMode="External"/><Relationship Id="rId9" Type="http://schemas.openxmlformats.org/officeDocument/2006/relationships/hyperlink" Target="http://en.wikipedia.org/wiki/Canadian_House_of_Commons" TargetMode="Externa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8" Type="http://schemas.openxmlformats.org/officeDocument/2006/relationships/hyperlink" Target="http://en.wikipedia.org/wiki/Charlottetown_Conference#cite_note-1" TargetMode="External"/><Relationship Id="rId13" Type="http://schemas.openxmlformats.org/officeDocument/2006/relationships/hyperlink" Target="http://en.wikipedia.org/wiki/Ontario" TargetMode="External"/><Relationship Id="rId18" Type="http://schemas.openxmlformats.org/officeDocument/2006/relationships/hyperlink" Target="http://en.wikipedia.org/wiki/Canadian_House_of_Commons" TargetMode="External"/><Relationship Id="rId26" Type="http://schemas.openxmlformats.org/officeDocument/2006/relationships/hyperlink" Target="http://en.wikipedia.org/wiki/Canadian_Confederation" TargetMode="External"/><Relationship Id="rId3" Type="http://schemas.openxmlformats.org/officeDocument/2006/relationships/hyperlink" Target="http://en.wikipedia.org/wiki/Canadian_Maritimes" TargetMode="External"/><Relationship Id="rId21" Type="http://schemas.openxmlformats.org/officeDocument/2006/relationships/hyperlink" Target="http://en.wikipedia.org/wiki/Seventy-two_resolutions" TargetMode="External"/><Relationship Id="rId7" Type="http://schemas.openxmlformats.org/officeDocument/2006/relationships/hyperlink" Target="http://en.wikipedia.org/wiki/Colony_of_Newfoundland" TargetMode="External"/><Relationship Id="rId12" Type="http://schemas.openxmlformats.org/officeDocument/2006/relationships/hyperlink" Target="http://en.wikipedia.org/wiki/Province_of_Canada" TargetMode="External"/><Relationship Id="rId17" Type="http://schemas.openxmlformats.org/officeDocument/2006/relationships/hyperlink" Target="http://en.wikipedia.org/wiki/United_States" TargetMode="External"/><Relationship Id="rId25" Type="http://schemas.openxmlformats.org/officeDocument/2006/relationships/hyperlink" Target="http://en.wikipedia.org/wiki/Maritimes" TargetMode="External"/><Relationship Id="rId2" Type="http://schemas.openxmlformats.org/officeDocument/2006/relationships/slide" Target="../slides/slide30.xml"/><Relationship Id="rId16" Type="http://schemas.openxmlformats.org/officeDocument/2006/relationships/hyperlink" Target="http://en.wikipedia.org/wiki/Canada_East" TargetMode="External"/><Relationship Id="rId20" Type="http://schemas.openxmlformats.org/officeDocument/2006/relationships/hyperlink" Target="http://en.wikipedia.org/wiki/Triple-E_Senate" TargetMode="External"/><Relationship Id="rId1" Type="http://schemas.openxmlformats.org/officeDocument/2006/relationships/notesMaster" Target="../notesMasters/notesMaster1.xml"/><Relationship Id="rId6" Type="http://schemas.openxmlformats.org/officeDocument/2006/relationships/hyperlink" Target="http://en.wikipedia.org/wiki/Prince_Edward_Island" TargetMode="External"/><Relationship Id="rId11" Type="http://schemas.openxmlformats.org/officeDocument/2006/relationships/hyperlink" Target="http://en.wikipedia.org/wiki/American_Civil_War" TargetMode="External"/><Relationship Id="rId24" Type="http://schemas.openxmlformats.org/officeDocument/2006/relationships/hyperlink" Target="http://en.wikipedia.org/wiki/Separate_school" TargetMode="External"/><Relationship Id="rId5" Type="http://schemas.openxmlformats.org/officeDocument/2006/relationships/hyperlink" Target="http://en.wikipedia.org/wiki/New_Brunswick" TargetMode="External"/><Relationship Id="rId15" Type="http://schemas.openxmlformats.org/officeDocument/2006/relationships/hyperlink" Target="http://en.wikipedia.org/wiki/John_A._Macdonald" TargetMode="External"/><Relationship Id="rId23" Type="http://schemas.openxmlformats.org/officeDocument/2006/relationships/hyperlink" Target="http://en.wikipedia.org/wiki/Roman_Catholic" TargetMode="External"/><Relationship Id="rId10" Type="http://schemas.openxmlformats.org/officeDocument/2006/relationships/hyperlink" Target="http://en.wikipedia.org/wiki/Maritime_Union" TargetMode="External"/><Relationship Id="rId19" Type="http://schemas.openxmlformats.org/officeDocument/2006/relationships/hyperlink" Target="http://en.wikipedia.org/wiki/Canadian_Senate" TargetMode="External"/><Relationship Id="rId4" Type="http://schemas.openxmlformats.org/officeDocument/2006/relationships/hyperlink" Target="http://en.wikipedia.org/wiki/Nova_Scotia" TargetMode="External"/><Relationship Id="rId9" Type="http://schemas.openxmlformats.org/officeDocument/2006/relationships/hyperlink" Target="http://en.wikipedia.org/wiki/United_Kingdom" TargetMode="External"/><Relationship Id="rId14" Type="http://schemas.openxmlformats.org/officeDocument/2006/relationships/hyperlink" Target="http://en.wikipedia.org/wiki/Quebec" TargetMode="External"/><Relationship Id="rId22" Type="http://schemas.openxmlformats.org/officeDocument/2006/relationships/hyperlink" Target="http://en.wikipedia.org/wiki/British_North_America_Act,_1867" TargetMode="Externa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8" Type="http://schemas.openxmlformats.org/officeDocument/2006/relationships/hyperlink" Target="http://en.wikipedia.org/wiki/Canadian_Maritimes" TargetMode="External"/><Relationship Id="rId13" Type="http://schemas.openxmlformats.org/officeDocument/2006/relationships/hyperlink" Target="http://en.wikipedia.org/wiki/Charlottetown_Conference#cite_note-1" TargetMode="External"/><Relationship Id="rId18" Type="http://schemas.openxmlformats.org/officeDocument/2006/relationships/hyperlink" Target="http://en.wikipedia.org/wiki/Ontario" TargetMode="External"/><Relationship Id="rId26" Type="http://schemas.openxmlformats.org/officeDocument/2006/relationships/hyperlink" Target="http://en.wikipedia.org/wiki/British_North_America_Act,_1867" TargetMode="External"/><Relationship Id="rId3" Type="http://schemas.openxmlformats.org/officeDocument/2006/relationships/hyperlink" Target="http://en.wikipedia.org/wiki/John_A._Macdonald" TargetMode="External"/><Relationship Id="rId21" Type="http://schemas.openxmlformats.org/officeDocument/2006/relationships/hyperlink" Target="http://en.wikipedia.org/wiki/United_States" TargetMode="External"/><Relationship Id="rId7" Type="http://schemas.openxmlformats.org/officeDocument/2006/relationships/hyperlink" Target="http://en.wikipedia.org/wiki/Dominion" TargetMode="External"/><Relationship Id="rId12" Type="http://schemas.openxmlformats.org/officeDocument/2006/relationships/hyperlink" Target="http://en.wikipedia.org/wiki/Colony_of_Newfoundland" TargetMode="External"/><Relationship Id="rId17" Type="http://schemas.openxmlformats.org/officeDocument/2006/relationships/hyperlink" Target="http://en.wikipedia.org/wiki/Province_of_Canada" TargetMode="External"/><Relationship Id="rId25" Type="http://schemas.openxmlformats.org/officeDocument/2006/relationships/hyperlink" Target="http://en.wikipedia.org/wiki/Seventy-two_resolutions" TargetMode="External"/><Relationship Id="rId2" Type="http://schemas.openxmlformats.org/officeDocument/2006/relationships/slide" Target="../slides/slide33.xml"/><Relationship Id="rId16" Type="http://schemas.openxmlformats.org/officeDocument/2006/relationships/hyperlink" Target="http://en.wikipedia.org/wiki/American_Civil_War" TargetMode="External"/><Relationship Id="rId20" Type="http://schemas.openxmlformats.org/officeDocument/2006/relationships/hyperlink" Target="http://en.wikipedia.org/wiki/Canada_East" TargetMode="External"/><Relationship Id="rId29" Type="http://schemas.openxmlformats.org/officeDocument/2006/relationships/hyperlink" Target="http://en.wikipedia.org/wiki/Maritimes" TargetMode="External"/><Relationship Id="rId1" Type="http://schemas.openxmlformats.org/officeDocument/2006/relationships/notesMaster" Target="../notesMasters/notesMaster1.xml"/><Relationship Id="rId6" Type="http://schemas.openxmlformats.org/officeDocument/2006/relationships/hyperlink" Target="http://en.wikipedia.org/wiki/Secretary_of_State_for_the_Colonies" TargetMode="External"/><Relationship Id="rId11" Type="http://schemas.openxmlformats.org/officeDocument/2006/relationships/hyperlink" Target="http://en.wikipedia.org/wiki/Prince_Edward_Island" TargetMode="External"/><Relationship Id="rId24" Type="http://schemas.openxmlformats.org/officeDocument/2006/relationships/hyperlink" Target="http://en.wikipedia.org/wiki/Triple-E_Senate" TargetMode="External"/><Relationship Id="rId5" Type="http://schemas.openxmlformats.org/officeDocument/2006/relationships/hyperlink" Target="http://en.wikipedia.org/wiki/Monarchy_in_Canada" TargetMode="External"/><Relationship Id="rId15" Type="http://schemas.openxmlformats.org/officeDocument/2006/relationships/hyperlink" Target="http://en.wikipedia.org/wiki/Maritime_Union" TargetMode="External"/><Relationship Id="rId23" Type="http://schemas.openxmlformats.org/officeDocument/2006/relationships/hyperlink" Target="http://en.wikipedia.org/wiki/Canadian_Senate" TargetMode="External"/><Relationship Id="rId28" Type="http://schemas.openxmlformats.org/officeDocument/2006/relationships/hyperlink" Target="http://en.wikipedia.org/wiki/Separate_school" TargetMode="External"/><Relationship Id="rId10" Type="http://schemas.openxmlformats.org/officeDocument/2006/relationships/hyperlink" Target="http://en.wikipedia.org/wiki/New_Brunswick" TargetMode="External"/><Relationship Id="rId19" Type="http://schemas.openxmlformats.org/officeDocument/2006/relationships/hyperlink" Target="http://en.wikipedia.org/wiki/Quebec" TargetMode="External"/><Relationship Id="rId4" Type="http://schemas.openxmlformats.org/officeDocument/2006/relationships/hyperlink" Target="http://en.wikipedia.org/wiki/Canadian_Confederation#cite_note-63" TargetMode="External"/><Relationship Id="rId9" Type="http://schemas.openxmlformats.org/officeDocument/2006/relationships/hyperlink" Target="http://en.wikipedia.org/wiki/Nova_Scotia" TargetMode="External"/><Relationship Id="rId14" Type="http://schemas.openxmlformats.org/officeDocument/2006/relationships/hyperlink" Target="http://en.wikipedia.org/wiki/United_Kingdom" TargetMode="External"/><Relationship Id="rId22" Type="http://schemas.openxmlformats.org/officeDocument/2006/relationships/hyperlink" Target="http://en.wikipedia.org/wiki/Canadian_House_of_Commons" TargetMode="External"/><Relationship Id="rId27" Type="http://schemas.openxmlformats.org/officeDocument/2006/relationships/hyperlink" Target="http://en.wikipedia.org/wiki/Roman_Catholic" TargetMode="External"/><Relationship Id="rId30" Type="http://schemas.openxmlformats.org/officeDocument/2006/relationships/hyperlink" Target="http://en.wikipedia.org/wiki/Canadian_Confederation" TargetMode="Externa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8" Type="http://schemas.openxmlformats.org/officeDocument/2006/relationships/hyperlink" Target="http://en.wikipedia.org/wiki/British_Empire" TargetMode="External"/><Relationship Id="rId13" Type="http://schemas.openxmlformats.org/officeDocument/2006/relationships/hyperlink" Target="http://en.wikipedia.org/wiki/Constitution_of_Canada" TargetMode="External"/><Relationship Id="rId3" Type="http://schemas.openxmlformats.org/officeDocument/2006/relationships/hyperlink" Target="http://en.wikipedia.org/wiki/Act_of_Parliament" TargetMode="External"/><Relationship Id="rId7" Type="http://schemas.openxmlformats.org/officeDocument/2006/relationships/hyperlink" Target="http://en.wikipedia.org/wiki/Dominion" TargetMode="External"/><Relationship Id="rId12" Type="http://schemas.openxmlformats.org/officeDocument/2006/relationships/hyperlink" Target="http://en.wikipedia.org/wiki/Canada" TargetMode="External"/><Relationship Id="rId2" Type="http://schemas.openxmlformats.org/officeDocument/2006/relationships/slide" Target="../slides/slide37.xml"/><Relationship Id="rId1" Type="http://schemas.openxmlformats.org/officeDocument/2006/relationships/notesMaster" Target="../notesMasters/notesMaster1.xml"/><Relationship Id="rId6" Type="http://schemas.openxmlformats.org/officeDocument/2006/relationships/hyperlink" Target="http://en.wikipedia.org/wiki/Implied_repeal" TargetMode="External"/><Relationship Id="rId11" Type="http://schemas.openxmlformats.org/officeDocument/2006/relationships/hyperlink" Target="http://en.wikipedia.org/wiki/Patriation" TargetMode="External"/><Relationship Id="rId5" Type="http://schemas.openxmlformats.org/officeDocument/2006/relationships/hyperlink" Target="http://en.wikipedia.org/wiki/Commonwealth_realm" TargetMode="External"/><Relationship Id="rId10" Type="http://schemas.openxmlformats.org/officeDocument/2006/relationships/hyperlink" Target="http://en.wikipedia.org/wiki/Statute_of_Westminster_1931#cite_note-2" TargetMode="External"/><Relationship Id="rId4" Type="http://schemas.openxmlformats.org/officeDocument/2006/relationships/hyperlink" Target="http://en.wikipedia.org/wiki/Parliament_of_the_United_Kingdom" TargetMode="External"/><Relationship Id="rId9" Type="http://schemas.openxmlformats.org/officeDocument/2006/relationships/hyperlink" Target="http://en.wikipedia.org/wiki/The_Crown" TargetMode="External"/><Relationship Id="rId14" Type="http://schemas.openxmlformats.org/officeDocument/2006/relationships/hyperlink" Target="http://en.wikipedia.org/wiki/Statute_of_Westminster_1931" TargetMode="Externa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8" Type="http://schemas.openxmlformats.org/officeDocument/2006/relationships/hyperlink" Target="http://en.wikipedia.org/wiki/United_Kingdom_of_Great_Britain_and_Ireland" TargetMode="External"/><Relationship Id="rId13" Type="http://schemas.openxmlformats.org/officeDocument/2006/relationships/hyperlink" Target="http://en.wikipedia.org/wiki/Orange_Order_in_Canada" TargetMode="External"/><Relationship Id="rId3" Type="http://schemas.openxmlformats.org/officeDocument/2006/relationships/hyperlink" Target="http://en.wikipedia.org/wiki/Fenian_Brotherhood" TargetMode="External"/><Relationship Id="rId7" Type="http://schemas.openxmlformats.org/officeDocument/2006/relationships/hyperlink" Target="http://en.wikipedia.org/wiki/Canada" TargetMode="External"/><Relationship Id="rId12" Type="http://schemas.openxmlformats.org/officeDocument/2006/relationships/hyperlink" Target="http://en.wikipedia.org/wiki/Protestant" TargetMode="External"/><Relationship Id="rId2" Type="http://schemas.openxmlformats.org/officeDocument/2006/relationships/slide" Target="../slides/slide43.xml"/><Relationship Id="rId16" Type="http://schemas.openxmlformats.org/officeDocument/2006/relationships/hyperlink" Target="http://en.wikipedia.org/wiki/American_Civil_War" TargetMode="External"/><Relationship Id="rId1" Type="http://schemas.openxmlformats.org/officeDocument/2006/relationships/notesMaster" Target="../notesMasters/notesMaster1.xml"/><Relationship Id="rId6" Type="http://schemas.openxmlformats.org/officeDocument/2006/relationships/hyperlink" Target="http://en.wikipedia.org/wiki/British_army" TargetMode="External"/><Relationship Id="rId11" Type="http://schemas.openxmlformats.org/officeDocument/2006/relationships/hyperlink" Target="http://en.wikipedia.org/wiki/Fenian" TargetMode="External"/><Relationship Id="rId5" Type="http://schemas.openxmlformats.org/officeDocument/2006/relationships/hyperlink" Target="http://en.wikipedia.org/wiki/United_States" TargetMode="External"/><Relationship Id="rId15" Type="http://schemas.openxmlformats.org/officeDocument/2006/relationships/hyperlink" Target="http://en.wikipedia.org/wiki/Confederate_States_of_America" TargetMode="External"/><Relationship Id="rId10" Type="http://schemas.openxmlformats.org/officeDocument/2006/relationships/hyperlink" Target="http://en.wikipedia.org/wiki/Irish-Canadian" TargetMode="External"/><Relationship Id="rId4" Type="http://schemas.openxmlformats.org/officeDocument/2006/relationships/hyperlink" Target="http://en.wikipedia.org/wiki/Irish_Republican" TargetMode="External"/><Relationship Id="rId9" Type="http://schemas.openxmlformats.org/officeDocument/2006/relationships/hyperlink" Target="http://en.wikipedia.org/wiki/Ireland" TargetMode="External"/><Relationship Id="rId14" Type="http://schemas.openxmlformats.org/officeDocument/2006/relationships/hyperlink" Target="http://en.wikipedia.org/wiki/Canada_in_the_American_Civil_War" TargetMode="External"/></Relationships>
</file>

<file path=ppt/notesSlides/_rels/notesSlide44.xml.rels><?xml version="1.0" encoding="UTF-8" standalone="yes"?>
<Relationships xmlns="http://schemas.openxmlformats.org/package/2006/relationships"><Relationship Id="rId8" Type="http://schemas.openxmlformats.org/officeDocument/2006/relationships/hyperlink" Target="http://en.wikipedia.org/wiki/Nova_Scotia" TargetMode="External"/><Relationship Id="rId13" Type="http://schemas.openxmlformats.org/officeDocument/2006/relationships/hyperlink" Target="http://en.wikipedia.org/wiki/British_North_America" TargetMode="External"/><Relationship Id="rId18" Type="http://schemas.openxmlformats.org/officeDocument/2006/relationships/hyperlink" Target="http://en.wikipedia.org/wiki/Conservative_Party_of_Canada_(1867%E2%80%931942)" TargetMode="External"/><Relationship Id="rId3" Type="http://schemas.openxmlformats.org/officeDocument/2006/relationships/hyperlink" Target="http://en.wikipedia.org/wiki/James_Bruce,_8th_Earl_of_Elgin" TargetMode="External"/><Relationship Id="rId7" Type="http://schemas.openxmlformats.org/officeDocument/2006/relationships/hyperlink" Target="http://en.wikipedia.org/wiki/New_Brunswick" TargetMode="External"/><Relationship Id="rId12" Type="http://schemas.openxmlformats.org/officeDocument/2006/relationships/hyperlink" Target="http://en.wikipedia.org/wiki/Confederate_States_of_America" TargetMode="External"/><Relationship Id="rId17" Type="http://schemas.openxmlformats.org/officeDocument/2006/relationships/hyperlink" Target="http://en.wikipedia.org/wiki/Canadian_federal_election,_1911" TargetMode="External"/><Relationship Id="rId2" Type="http://schemas.openxmlformats.org/officeDocument/2006/relationships/slide" Target="../slides/slide44.xml"/><Relationship Id="rId16" Type="http://schemas.openxmlformats.org/officeDocument/2006/relationships/hyperlink" Target="http://en.wikipedia.org/wiki/Liberal_Party_of_Canada" TargetMode="External"/><Relationship Id="rId1" Type="http://schemas.openxmlformats.org/officeDocument/2006/relationships/notesMaster" Target="../notesMasters/notesMaster1.xml"/><Relationship Id="rId6" Type="http://schemas.openxmlformats.org/officeDocument/2006/relationships/hyperlink" Target="http://en.wikipedia.org/wiki/United_Province_of_Canada" TargetMode="External"/><Relationship Id="rId11" Type="http://schemas.openxmlformats.org/officeDocument/2006/relationships/hyperlink" Target="http://en.wikipedia.org/wiki/American_Civil_War" TargetMode="External"/><Relationship Id="rId5" Type="http://schemas.openxmlformats.org/officeDocument/2006/relationships/hyperlink" Target="http://en.wikipedia.org/wiki/United_States" TargetMode="External"/><Relationship Id="rId15" Type="http://schemas.openxmlformats.org/officeDocument/2006/relationships/hyperlink" Target="http://en.wikipedia.org/wiki/Alaska_Purchase" TargetMode="External"/><Relationship Id="rId10" Type="http://schemas.openxmlformats.org/officeDocument/2006/relationships/hyperlink" Target="http://en.wikipedia.org/wiki/Newfoundland_Colony" TargetMode="External"/><Relationship Id="rId4" Type="http://schemas.openxmlformats.org/officeDocument/2006/relationships/hyperlink" Target="http://en.wikipedia.org/wiki/William_L._Marcy" TargetMode="External"/><Relationship Id="rId9" Type="http://schemas.openxmlformats.org/officeDocument/2006/relationships/hyperlink" Target="http://en.wikipedia.org/wiki/Prince_Edward_Island" TargetMode="External"/><Relationship Id="rId14" Type="http://schemas.openxmlformats.org/officeDocument/2006/relationships/hyperlink" Target="http://en.wikipedia.org/wiki/Dominion_of_Canada" TargetMode="Externa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E05932D-C23A-4127-A9A0-34B88BB6443B}" type="slidenum">
              <a:rPr lang="en-US" smtClean="0"/>
              <a:t>1</a:t>
            </a:fld>
            <a:endParaRPr lang="en-US"/>
          </a:p>
        </p:txBody>
      </p:sp>
    </p:spTree>
    <p:extLst>
      <p:ext uri="{BB962C8B-B14F-4D97-AF65-F5344CB8AC3E}">
        <p14:creationId xmlns:p14="http://schemas.microsoft.com/office/powerpoint/2010/main" val="3682792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E05932D-C23A-4127-A9A0-34B88BB6443B}" type="slidenum">
              <a:rPr lang="en-US" smtClean="0"/>
              <a:t>10</a:t>
            </a:fld>
            <a:endParaRPr lang="en-US"/>
          </a:p>
        </p:txBody>
      </p:sp>
    </p:spTree>
    <p:extLst>
      <p:ext uri="{BB962C8B-B14F-4D97-AF65-F5344CB8AC3E}">
        <p14:creationId xmlns:p14="http://schemas.microsoft.com/office/powerpoint/2010/main" val="5067045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E05932D-C23A-4127-A9A0-34B88BB6443B}" type="slidenum">
              <a:rPr lang="en-US" smtClean="0"/>
              <a:t>11</a:t>
            </a:fld>
            <a:endParaRPr lang="en-US"/>
          </a:p>
        </p:txBody>
      </p:sp>
    </p:spTree>
    <p:extLst>
      <p:ext uri="{BB962C8B-B14F-4D97-AF65-F5344CB8AC3E}">
        <p14:creationId xmlns:p14="http://schemas.microsoft.com/office/powerpoint/2010/main" val="24981618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E05932D-C23A-4127-A9A0-34B88BB6443B}" type="slidenum">
              <a:rPr lang="en-US" smtClean="0"/>
              <a:t>12</a:t>
            </a:fld>
            <a:endParaRPr lang="en-US"/>
          </a:p>
        </p:txBody>
      </p:sp>
    </p:spTree>
    <p:extLst>
      <p:ext uri="{BB962C8B-B14F-4D97-AF65-F5344CB8AC3E}">
        <p14:creationId xmlns:p14="http://schemas.microsoft.com/office/powerpoint/2010/main" val="39494196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E05932D-C23A-4127-A9A0-34B88BB6443B}" type="slidenum">
              <a:rPr lang="en-US" smtClean="0"/>
              <a:t>13</a:t>
            </a:fld>
            <a:endParaRPr lang="en-US"/>
          </a:p>
        </p:txBody>
      </p:sp>
    </p:spTree>
    <p:extLst>
      <p:ext uri="{BB962C8B-B14F-4D97-AF65-F5344CB8AC3E}">
        <p14:creationId xmlns:p14="http://schemas.microsoft.com/office/powerpoint/2010/main" val="23711815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E05932D-C23A-4127-A9A0-34B88BB6443B}" type="slidenum">
              <a:rPr lang="en-US" smtClean="0"/>
              <a:t>14</a:t>
            </a:fld>
            <a:endParaRPr lang="en-US"/>
          </a:p>
        </p:txBody>
      </p:sp>
    </p:spTree>
    <p:extLst>
      <p:ext uri="{BB962C8B-B14F-4D97-AF65-F5344CB8AC3E}">
        <p14:creationId xmlns:p14="http://schemas.microsoft.com/office/powerpoint/2010/main" val="38139671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E05932D-C23A-4127-A9A0-34B88BB6443B}" type="slidenum">
              <a:rPr lang="en-US" smtClean="0"/>
              <a:t>15</a:t>
            </a:fld>
            <a:endParaRPr lang="en-US"/>
          </a:p>
        </p:txBody>
      </p:sp>
    </p:spTree>
    <p:extLst>
      <p:ext uri="{BB962C8B-B14F-4D97-AF65-F5344CB8AC3E}">
        <p14:creationId xmlns:p14="http://schemas.microsoft.com/office/powerpoint/2010/main" val="29650066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E05932D-C23A-4127-A9A0-34B88BB6443B}" type="slidenum">
              <a:rPr lang="en-US" smtClean="0"/>
              <a:t>16</a:t>
            </a:fld>
            <a:endParaRPr lang="en-US"/>
          </a:p>
        </p:txBody>
      </p:sp>
    </p:spTree>
    <p:extLst>
      <p:ext uri="{BB962C8B-B14F-4D97-AF65-F5344CB8AC3E}">
        <p14:creationId xmlns:p14="http://schemas.microsoft.com/office/powerpoint/2010/main" val="8999295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E05932D-C23A-4127-A9A0-34B88BB6443B}" type="slidenum">
              <a:rPr lang="en-US" smtClean="0"/>
              <a:t>17</a:t>
            </a:fld>
            <a:endParaRPr lang="en-US"/>
          </a:p>
        </p:txBody>
      </p:sp>
    </p:spTree>
    <p:extLst>
      <p:ext uri="{BB962C8B-B14F-4D97-AF65-F5344CB8AC3E}">
        <p14:creationId xmlns:p14="http://schemas.microsoft.com/office/powerpoint/2010/main" val="27107240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E05932D-C23A-4127-A9A0-34B88BB6443B}" type="slidenum">
              <a:rPr lang="en-US" smtClean="0"/>
              <a:t>18</a:t>
            </a:fld>
            <a:endParaRPr lang="en-US"/>
          </a:p>
        </p:txBody>
      </p:sp>
    </p:spTree>
    <p:extLst>
      <p:ext uri="{BB962C8B-B14F-4D97-AF65-F5344CB8AC3E}">
        <p14:creationId xmlns:p14="http://schemas.microsoft.com/office/powerpoint/2010/main" val="23495137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t>
            </a:r>
            <a:r>
              <a:rPr lang="en-US" b="1" dirty="0"/>
              <a:t>Special Council of Lower Canada</a:t>
            </a:r>
            <a:r>
              <a:rPr lang="en-US" dirty="0"/>
              <a:t> was an appointed body which administered </a:t>
            </a:r>
            <a:r>
              <a:rPr lang="en-US" dirty="0">
                <a:hlinkClick r:id="rId3" tooltip="Lower Canada"/>
              </a:rPr>
              <a:t>Lower Canada</a:t>
            </a:r>
            <a:r>
              <a:rPr lang="en-US" dirty="0"/>
              <a:t> until the </a:t>
            </a:r>
            <a:r>
              <a:rPr lang="en-US" dirty="0">
                <a:hlinkClick r:id="rId4" tooltip="Act of Union (1840)"/>
              </a:rPr>
              <a:t>Union Act of 1840</a:t>
            </a:r>
            <a:r>
              <a:rPr lang="en-US" dirty="0"/>
              <a:t> created the </a:t>
            </a:r>
            <a:r>
              <a:rPr lang="en-US" dirty="0">
                <a:hlinkClick r:id="rId5" tooltip="Province of Canada"/>
              </a:rPr>
              <a:t>Province of Canada</a:t>
            </a:r>
            <a:r>
              <a:rPr lang="en-US" dirty="0"/>
              <a:t>. Following the </a:t>
            </a:r>
            <a:r>
              <a:rPr lang="en-US" dirty="0">
                <a:hlinkClick r:id="rId6" tooltip="Lower Canada Rebellion"/>
              </a:rPr>
              <a:t>Lower Canada Rebellion</a:t>
            </a:r>
            <a:r>
              <a:rPr lang="en-US" dirty="0"/>
              <a:t>, on March 27, 1838, the </a:t>
            </a:r>
            <a:r>
              <a:rPr lang="en-US" dirty="0">
                <a:hlinkClick r:id="rId7" tooltip="Constitutional Act of 1791"/>
              </a:rPr>
              <a:t>Constitutional Act of 1791</a:t>
            </a:r>
            <a:r>
              <a:rPr lang="en-US" dirty="0"/>
              <a:t> was suspended and both the </a:t>
            </a:r>
            <a:r>
              <a:rPr lang="en-US" dirty="0">
                <a:hlinkClick r:id="rId8" tooltip="Legislative Assembly of Lower Canada"/>
              </a:rPr>
              <a:t>Legislative Assembly</a:t>
            </a:r>
            <a:r>
              <a:rPr lang="en-US" dirty="0"/>
              <a:t> and </a:t>
            </a:r>
            <a:r>
              <a:rPr lang="en-US" u="sng" dirty="0">
                <a:hlinkClick r:id="rId9" tooltip="Legislative Council of Lower Canada"/>
              </a:rPr>
              <a:t>Legislative Council</a:t>
            </a:r>
            <a:r>
              <a:rPr lang="en-US" dirty="0"/>
              <a:t> were dissolved.</a:t>
            </a:r>
            <a:endParaRPr lang="en-US" dirty="0"/>
          </a:p>
        </p:txBody>
      </p:sp>
      <p:sp>
        <p:nvSpPr>
          <p:cNvPr id="4" name="Slide Number Placeholder 3"/>
          <p:cNvSpPr>
            <a:spLocks noGrp="1"/>
          </p:cNvSpPr>
          <p:nvPr>
            <p:ph type="sldNum" sz="quarter" idx="10"/>
          </p:nvPr>
        </p:nvSpPr>
        <p:spPr/>
        <p:txBody>
          <a:bodyPr/>
          <a:lstStyle/>
          <a:p>
            <a:fld id="{5E05932D-C23A-4127-A9A0-34B88BB6443B}" type="slidenum">
              <a:rPr lang="en-US" smtClean="0"/>
              <a:t>19</a:t>
            </a:fld>
            <a:endParaRPr lang="en-US"/>
          </a:p>
        </p:txBody>
      </p:sp>
    </p:spTree>
    <p:extLst>
      <p:ext uri="{BB962C8B-B14F-4D97-AF65-F5344CB8AC3E}">
        <p14:creationId xmlns:p14="http://schemas.microsoft.com/office/powerpoint/2010/main" val="2169879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05932D-C23A-4127-A9A0-34B88BB6443B}" type="slidenum">
              <a:rPr lang="en-US" smtClean="0"/>
              <a:t>2</a:t>
            </a:fld>
            <a:endParaRPr lang="en-US"/>
          </a:p>
        </p:txBody>
      </p:sp>
    </p:spTree>
    <p:extLst>
      <p:ext uri="{BB962C8B-B14F-4D97-AF65-F5344CB8AC3E}">
        <p14:creationId xmlns:p14="http://schemas.microsoft.com/office/powerpoint/2010/main" val="7907637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E05932D-C23A-4127-A9A0-34B88BB6443B}" type="slidenum">
              <a:rPr lang="en-US" smtClean="0"/>
              <a:t>20</a:t>
            </a:fld>
            <a:endParaRPr lang="en-US"/>
          </a:p>
        </p:txBody>
      </p:sp>
    </p:spTree>
    <p:extLst>
      <p:ext uri="{BB962C8B-B14F-4D97-AF65-F5344CB8AC3E}">
        <p14:creationId xmlns:p14="http://schemas.microsoft.com/office/powerpoint/2010/main" val="3977536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E05932D-C23A-4127-A9A0-34B88BB6443B}" type="slidenum">
              <a:rPr lang="en-US" smtClean="0"/>
              <a:t>21</a:t>
            </a:fld>
            <a:endParaRPr lang="en-US"/>
          </a:p>
        </p:txBody>
      </p:sp>
    </p:spTree>
    <p:extLst>
      <p:ext uri="{BB962C8B-B14F-4D97-AF65-F5344CB8AC3E}">
        <p14:creationId xmlns:p14="http://schemas.microsoft.com/office/powerpoint/2010/main" val="9886449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buFont typeface="Arial" pitchFamily="34" charset="0"/>
              <a:buChar char="•"/>
              <a:defRPr/>
            </a:pPr>
            <a:r>
              <a:rPr lang="en-US" dirty="0"/>
              <a:t>Lord Durham was sent to the Canada in 1838 to investigate the causes of the rebellions and to find solutions to the political problems plaguing Upper and Lower Canada. </a:t>
            </a:r>
          </a:p>
          <a:p>
            <a:pPr>
              <a:lnSpc>
                <a:spcPct val="90000"/>
              </a:lnSpc>
              <a:buFont typeface="Arial" pitchFamily="34" charset="0"/>
              <a:buChar char="•"/>
              <a:defRPr/>
            </a:pPr>
            <a:r>
              <a:rPr lang="en-US" dirty="0"/>
              <a:t>In February 1839, in a report made to the British parliament, Lord Durham infuriated the French when he referred to them as inferior to the English and "as a people with no history and no literature".</a:t>
            </a:r>
          </a:p>
          <a:p>
            <a:pPr>
              <a:lnSpc>
                <a:spcPct val="90000"/>
              </a:lnSpc>
              <a:buFont typeface="Arial" pitchFamily="34" charset="0"/>
              <a:buChar char="•"/>
              <a:defRPr/>
            </a:pPr>
            <a:r>
              <a:rPr lang="en-US" dirty="0"/>
              <a:t>In the report he explained that he expected to find a conflict between a government and a people, but instead found two nations at war within the same state. </a:t>
            </a:r>
          </a:p>
          <a:p>
            <a:pPr>
              <a:lnSpc>
                <a:spcPct val="90000"/>
              </a:lnSpc>
              <a:buFont typeface="Arial" pitchFamily="34" charset="0"/>
              <a:buChar char="•"/>
              <a:defRPr/>
            </a:pPr>
            <a:r>
              <a:rPr lang="en-US" dirty="0"/>
              <a:t>It was a war based on race, not on principles. In his opinion, Canada was a land of two hostile groups: the French and the English. </a:t>
            </a:r>
            <a:endParaRPr lang="en-US" dirty="0"/>
          </a:p>
        </p:txBody>
      </p:sp>
      <p:sp>
        <p:nvSpPr>
          <p:cNvPr id="4" name="Slide Number Placeholder 3"/>
          <p:cNvSpPr>
            <a:spLocks noGrp="1"/>
          </p:cNvSpPr>
          <p:nvPr>
            <p:ph type="sldNum" sz="quarter" idx="10"/>
          </p:nvPr>
        </p:nvSpPr>
        <p:spPr/>
        <p:txBody>
          <a:bodyPr/>
          <a:lstStyle/>
          <a:p>
            <a:fld id="{5E05932D-C23A-4127-A9A0-34B88BB6443B}" type="slidenum">
              <a:rPr lang="en-US" smtClean="0"/>
              <a:t>22</a:t>
            </a:fld>
            <a:endParaRPr lang="en-US"/>
          </a:p>
        </p:txBody>
      </p:sp>
    </p:spTree>
    <p:extLst>
      <p:ext uri="{BB962C8B-B14F-4D97-AF65-F5344CB8AC3E}">
        <p14:creationId xmlns:p14="http://schemas.microsoft.com/office/powerpoint/2010/main" val="104252145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to unite Upper and Lower Canada to make the French a minority </a:t>
            </a:r>
          </a:p>
          <a:p>
            <a:r>
              <a:rPr lang="en-US" altLang="en-US" dirty="0"/>
              <a:t>to assimilate or anglicize the French majority in Lower Canada </a:t>
            </a:r>
          </a:p>
          <a:p>
            <a:r>
              <a:rPr lang="en-US" altLang="en-US" dirty="0"/>
              <a:t>to grant responsible government </a:t>
            </a:r>
          </a:p>
          <a:p>
            <a:r>
              <a:rPr lang="en-US" altLang="en-US" b="1" baseline="0" dirty="0" smtClean="0">
                <a:solidFill>
                  <a:srgbClr val="FF0000"/>
                </a:solidFill>
              </a:rPr>
              <a:t>         </a:t>
            </a:r>
            <a:r>
              <a:rPr lang="en-US" altLang="en-US" dirty="0" smtClean="0"/>
              <a:t>Responsible government</a:t>
            </a:r>
          </a:p>
          <a:p>
            <a:pPr lvl="1"/>
            <a:r>
              <a:rPr lang="en-US" dirty="0" smtClean="0"/>
              <a:t>conception of a system of government that embodies the principle of parliamentary accountability, the foundation of the Westminster system of parliamentary democracy</a:t>
            </a:r>
          </a:p>
          <a:p>
            <a:pPr lvl="2"/>
            <a:r>
              <a:rPr lang="en-US" altLang="en-US" dirty="0" smtClean="0"/>
              <a:t>Similar to a social contract</a:t>
            </a:r>
          </a:p>
          <a:p>
            <a:pPr lvl="2"/>
            <a:r>
              <a:rPr lang="en-US" altLang="en-US" dirty="0" smtClean="0"/>
              <a:t>The government (parliament) answers to the people; not the monarch</a:t>
            </a:r>
          </a:p>
          <a:p>
            <a:endParaRPr lang="en-US" altLang="en-US" b="1" dirty="0" smtClean="0">
              <a:solidFill>
                <a:srgbClr val="FF0000"/>
              </a:solidFill>
            </a:endParaRPr>
          </a:p>
          <a:p>
            <a:pPr eaLnBrk="1" hangingPunct="1"/>
            <a:r>
              <a:rPr lang="en-US" altLang="en-US" b="1" dirty="0" smtClean="0">
                <a:solidFill>
                  <a:srgbClr val="FF0000"/>
                </a:solidFill>
              </a:rPr>
              <a:t>To assimilate: the to the same</a:t>
            </a:r>
          </a:p>
          <a:p>
            <a:pPr eaLnBrk="1" hangingPunct="1"/>
            <a:r>
              <a:rPr lang="en-US" altLang="en-US" b="1" dirty="0" smtClean="0">
                <a:solidFill>
                  <a:srgbClr val="FF0000"/>
                </a:solidFill>
              </a:rPr>
              <a:t>Anglicize: to make English</a:t>
            </a:r>
          </a:p>
          <a:p>
            <a:endParaRPr lang="en-US" dirty="0"/>
          </a:p>
        </p:txBody>
      </p:sp>
      <p:sp>
        <p:nvSpPr>
          <p:cNvPr id="4" name="Slide Number Placeholder 3"/>
          <p:cNvSpPr>
            <a:spLocks noGrp="1"/>
          </p:cNvSpPr>
          <p:nvPr>
            <p:ph type="sldNum" sz="quarter" idx="10"/>
          </p:nvPr>
        </p:nvSpPr>
        <p:spPr/>
        <p:txBody>
          <a:bodyPr/>
          <a:lstStyle/>
          <a:p>
            <a:fld id="{5E05932D-C23A-4127-A9A0-34B88BB6443B}" type="slidenum">
              <a:rPr lang="en-US" smtClean="0"/>
              <a:t>23</a:t>
            </a:fld>
            <a:endParaRPr lang="en-US"/>
          </a:p>
        </p:txBody>
      </p:sp>
    </p:spTree>
    <p:extLst>
      <p:ext uri="{BB962C8B-B14F-4D97-AF65-F5344CB8AC3E}">
        <p14:creationId xmlns:p14="http://schemas.microsoft.com/office/powerpoint/2010/main" val="37300271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b="1" dirty="0" smtClean="0"/>
              <a:t>one legislative assembly</a:t>
            </a:r>
            <a:r>
              <a:rPr lang="en-US" dirty="0" smtClean="0"/>
              <a:t> with 42 elected members from Canada West, formerly Upper Canada, (population 400,000) and 42 elected members from Canada East, formerly Lower Canada, (population 600,000). </a:t>
            </a:r>
          </a:p>
          <a:p>
            <a:pPr defTabSz="931774">
              <a:defRPr/>
            </a:pPr>
            <a:endParaRPr lang="en-US" dirty="0" smtClean="0"/>
          </a:p>
          <a:p>
            <a:pPr defTabSz="931774">
              <a:defRPr/>
            </a:pPr>
            <a:r>
              <a:rPr lang="en-US" altLang="en-US" dirty="0"/>
              <a:t>rejected Lord Durham's proposal for responsible government; however, an alliance between Robert Baldwin, leader of the reformers in Canada West  and Louis-</a:t>
            </a:r>
            <a:r>
              <a:rPr lang="en-US" altLang="en-US" dirty="0" err="1"/>
              <a:t>Hippolyte</a:t>
            </a:r>
            <a:r>
              <a:rPr lang="en-US" altLang="en-US" dirty="0"/>
              <a:t> Lafontaine, leader of the moderate reformers in Canada East, brought in </a:t>
            </a:r>
            <a:r>
              <a:rPr lang="en-US" altLang="en-US" b="1" dirty="0"/>
              <a:t>responsible government</a:t>
            </a:r>
            <a:r>
              <a:rPr lang="en-US" altLang="en-US" dirty="0"/>
              <a:t> by 1848. </a:t>
            </a:r>
          </a:p>
          <a:p>
            <a:pPr defTabSz="931774">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5E05932D-C23A-4127-A9A0-34B88BB6443B}" type="slidenum">
              <a:rPr lang="en-US" smtClean="0"/>
              <a:t>24</a:t>
            </a:fld>
            <a:endParaRPr lang="en-US"/>
          </a:p>
        </p:txBody>
      </p:sp>
    </p:spTree>
    <p:extLst>
      <p:ext uri="{BB962C8B-B14F-4D97-AF65-F5344CB8AC3E}">
        <p14:creationId xmlns:p14="http://schemas.microsoft.com/office/powerpoint/2010/main" val="58668360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05932D-C23A-4127-A9A0-34B88BB6443B}" type="slidenum">
              <a:rPr lang="en-US" smtClean="0"/>
              <a:t>25</a:t>
            </a:fld>
            <a:endParaRPr lang="en-US"/>
          </a:p>
        </p:txBody>
      </p:sp>
    </p:spTree>
    <p:extLst>
      <p:ext uri="{BB962C8B-B14F-4D97-AF65-F5344CB8AC3E}">
        <p14:creationId xmlns:p14="http://schemas.microsoft.com/office/powerpoint/2010/main" val="1044976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altLang="en-US" b="0" dirty="0" smtClean="0"/>
              <a:t>Baldwin and Lafontaine appoint an executive council or cabinet from members of their own party and this council, with the approval of the assembly, was to make government policy.</a:t>
            </a:r>
          </a:p>
          <a:p>
            <a:pPr defTabSz="931774">
              <a:defRPr/>
            </a:pPr>
            <a:endParaRPr lang="en-US" altLang="en-US" b="1" dirty="0" smtClean="0"/>
          </a:p>
          <a:p>
            <a:pPr>
              <a:lnSpc>
                <a:spcPct val="90000"/>
              </a:lnSpc>
              <a:buFont typeface="Arial" pitchFamily="34" charset="0"/>
              <a:buChar char="•"/>
              <a:defRPr/>
            </a:pPr>
            <a:r>
              <a:rPr lang="en-US" dirty="0" smtClean="0"/>
              <a:t>In 1849, the </a:t>
            </a:r>
            <a:r>
              <a:rPr lang="en-US" b="1" dirty="0" smtClean="0"/>
              <a:t>Rebellion Losses Bill</a:t>
            </a:r>
            <a:r>
              <a:rPr lang="en-US" dirty="0" smtClean="0"/>
              <a:t>, which would compensate persons who had suffered property damage in Lower Canada during the rebellion, was approved by the executive council (cabinet) and passed by the legislative assembly. </a:t>
            </a:r>
          </a:p>
          <a:p>
            <a:pPr>
              <a:lnSpc>
                <a:spcPct val="90000"/>
              </a:lnSpc>
              <a:buFont typeface="Arial" pitchFamily="34" charset="0"/>
              <a:buChar char="•"/>
              <a:defRPr/>
            </a:pPr>
            <a:r>
              <a:rPr lang="en-US" dirty="0" smtClean="0"/>
              <a:t>Lord Elgin, although personally against the bill, signed it on the grounds that under responsible government he was bound to follow the advice of the executive council. </a:t>
            </a:r>
          </a:p>
          <a:p>
            <a:pPr defTabSz="931774">
              <a:defRPr/>
            </a:pPr>
            <a:endParaRPr lang="en-US" altLang="en-US" b="1"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5E05932D-C23A-4127-A9A0-34B88BB6443B}" type="slidenum">
              <a:rPr lang="en-US" smtClean="0"/>
              <a:t>26</a:t>
            </a:fld>
            <a:endParaRPr lang="en-US"/>
          </a:p>
        </p:txBody>
      </p:sp>
    </p:spTree>
    <p:extLst>
      <p:ext uri="{BB962C8B-B14F-4D97-AF65-F5344CB8AC3E}">
        <p14:creationId xmlns:p14="http://schemas.microsoft.com/office/powerpoint/2010/main" val="421124650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Elgin was physically assaulted by an English-speaking mob for this (assenting to the Rebellion Losses Bill of 1849), and the </a:t>
            </a:r>
            <a:r>
              <a:rPr lang="en-US" dirty="0">
                <a:hlinkClick r:id="rId3" tooltip="Montreal"/>
              </a:rPr>
              <a:t>Montreal</a:t>
            </a:r>
            <a:r>
              <a:rPr lang="en-US" dirty="0"/>
              <a:t> Parliament building was burned to the ground in the ensuing </a:t>
            </a:r>
            <a:r>
              <a:rPr lang="en-US" u="sng" dirty="0">
                <a:hlinkClick r:id="rId4" tooltip="Montreal Riots"/>
              </a:rPr>
              <a:t>riots</a:t>
            </a:r>
            <a:r>
              <a:rPr lang="en-US" dirty="0"/>
              <a:t>. Nonetheless, the Rebellion Losses Bill helped entrench responsible government into Canadian politics.</a:t>
            </a:r>
            <a:endParaRPr lang="en-US" dirty="0"/>
          </a:p>
        </p:txBody>
      </p:sp>
      <p:sp>
        <p:nvSpPr>
          <p:cNvPr id="4" name="Slide Number Placeholder 3"/>
          <p:cNvSpPr>
            <a:spLocks noGrp="1"/>
          </p:cNvSpPr>
          <p:nvPr>
            <p:ph type="sldNum" sz="quarter" idx="10"/>
          </p:nvPr>
        </p:nvSpPr>
        <p:spPr/>
        <p:txBody>
          <a:bodyPr/>
          <a:lstStyle/>
          <a:p>
            <a:fld id="{5E05932D-C23A-4127-A9A0-34B88BB6443B}" type="slidenum">
              <a:rPr lang="en-US" smtClean="0"/>
              <a:t>27</a:t>
            </a:fld>
            <a:endParaRPr lang="en-US"/>
          </a:p>
        </p:txBody>
      </p:sp>
    </p:spTree>
    <p:extLst>
      <p:ext uri="{BB962C8B-B14F-4D97-AF65-F5344CB8AC3E}">
        <p14:creationId xmlns:p14="http://schemas.microsoft.com/office/powerpoint/2010/main" val="26972857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British North America Act,</a:t>
            </a:r>
            <a:r>
              <a:rPr lang="en-US" dirty="0"/>
              <a:t> also called </a:t>
            </a:r>
            <a:r>
              <a:rPr lang="en-US" b="1" dirty="0"/>
              <a:t>Constitution Act, 1867</a:t>
            </a:r>
            <a:r>
              <a:rPr lang="en-US" dirty="0"/>
              <a:t>,  the act of Parliament of the United Kingdom by which in 1867 three British colonies in North America—Nova Scotia, New Brunswick, and </a:t>
            </a:r>
            <a:r>
              <a:rPr lang="en-US" dirty="0">
                <a:hlinkClick r:id="rId3"/>
              </a:rPr>
              <a:t>Canada</a:t>
            </a:r>
            <a:r>
              <a:rPr lang="en-US" dirty="0"/>
              <a:t>—were united as “one Dominion under the name of Canada” and by which provision was made that the other colonies and territories of British North America might be admitted. It also divided the province of Canada into the provinces of Quebec and Ontario and provided them with constitutions. The act served as Canada’s “constitution” until 1982, when it was renamed the Constitution Act, 1867, and became the basis of Canada’s Constitution Act of 1982, by which the British Parliament’s authority was transferred to the independent Canadian Parliament.</a:t>
            </a:r>
          </a:p>
          <a:p>
            <a:endParaRPr lang="en-US" dirty="0"/>
          </a:p>
          <a:p>
            <a:r>
              <a:rPr lang="en-US" dirty="0"/>
              <a:t>Canada dates its history as a country to the </a:t>
            </a:r>
            <a:r>
              <a:rPr lang="en-US" dirty="0">
                <a:hlinkClick r:id="rId4" tooltip="Constitution Act, 1867"/>
              </a:rPr>
              <a:t>British North America Act, 1867</a:t>
            </a:r>
            <a:r>
              <a:rPr lang="en-US" dirty="0"/>
              <a:t>, which came into effect on July 1, 1867. However, Canada was not established as fully independent, since the United Kingdom retained legislative control over Canada and full control over Canadian foreign policy.</a:t>
            </a:r>
          </a:p>
          <a:p>
            <a:endParaRPr lang="en-US" dirty="0"/>
          </a:p>
          <a:p>
            <a:r>
              <a:rPr lang="en-US" dirty="0"/>
              <a:t>The Act, also known as the </a:t>
            </a:r>
            <a:r>
              <a:rPr lang="en-US" b="1" dirty="0"/>
              <a:t>BNA Act</a:t>
            </a:r>
            <a:r>
              <a:rPr lang="en-US" dirty="0"/>
              <a:t>, comprises a major part of the </a:t>
            </a:r>
            <a:r>
              <a:rPr lang="en-US" dirty="0">
                <a:hlinkClick r:id="rId5" tooltip="Constitution of Canada"/>
              </a:rPr>
              <a:t>Constitution of Canada</a:t>
            </a:r>
            <a:r>
              <a:rPr lang="en-US" dirty="0"/>
              <a:t>. The Act entails the original creation of a </a:t>
            </a:r>
            <a:r>
              <a:rPr lang="en-US" dirty="0">
                <a:hlinkClick r:id="rId6" tooltip="Federation"/>
              </a:rPr>
              <a:t>federal</a:t>
            </a:r>
            <a:r>
              <a:rPr lang="en-US" dirty="0"/>
              <a:t> dominion and sets the framework for much of the operation of the </a:t>
            </a:r>
            <a:r>
              <a:rPr lang="en-US" dirty="0">
                <a:hlinkClick r:id="rId7" tooltip="Government of Canada"/>
              </a:rPr>
              <a:t>Government of Canada</a:t>
            </a:r>
            <a:r>
              <a:rPr lang="en-US" dirty="0"/>
              <a:t>, including its </a:t>
            </a:r>
            <a:r>
              <a:rPr lang="en-US" dirty="0">
                <a:hlinkClick r:id="rId8" tooltip="Canadian federalism"/>
              </a:rPr>
              <a:t>Federal structure</a:t>
            </a:r>
            <a:r>
              <a:rPr lang="en-US" dirty="0"/>
              <a:t>, the </a:t>
            </a:r>
            <a:r>
              <a:rPr lang="en-US" dirty="0">
                <a:hlinkClick r:id="rId9" tooltip="Canadian House of Commons"/>
              </a:rPr>
              <a:t>House of Commons</a:t>
            </a:r>
            <a:r>
              <a:rPr lang="en-US" dirty="0"/>
              <a:t>, the Senate, the </a:t>
            </a:r>
            <a:r>
              <a:rPr lang="en-US" dirty="0">
                <a:hlinkClick r:id="rId10" tooltip="Court system of Canada"/>
              </a:rPr>
              <a:t>justice system</a:t>
            </a:r>
            <a:r>
              <a:rPr lang="en-US" dirty="0"/>
              <a:t>, and the </a:t>
            </a:r>
            <a:r>
              <a:rPr lang="en-US" dirty="0">
                <a:hlinkClick r:id="rId11" tooltip="Taxation"/>
              </a:rPr>
              <a:t>taxation</a:t>
            </a:r>
            <a:r>
              <a:rPr lang="en-US" dirty="0"/>
              <a:t> system.</a:t>
            </a:r>
            <a:endParaRPr lang="en-US" dirty="0"/>
          </a:p>
        </p:txBody>
      </p:sp>
      <p:sp>
        <p:nvSpPr>
          <p:cNvPr id="4" name="Slide Number Placeholder 3"/>
          <p:cNvSpPr>
            <a:spLocks noGrp="1"/>
          </p:cNvSpPr>
          <p:nvPr>
            <p:ph type="sldNum" sz="quarter" idx="10"/>
          </p:nvPr>
        </p:nvSpPr>
        <p:spPr/>
        <p:txBody>
          <a:bodyPr/>
          <a:lstStyle/>
          <a:p>
            <a:fld id="{5E05932D-C23A-4127-A9A0-34B88BB6443B}" type="slidenum">
              <a:rPr lang="en-US" smtClean="0"/>
              <a:t>28</a:t>
            </a:fld>
            <a:endParaRPr lang="en-US"/>
          </a:p>
        </p:txBody>
      </p:sp>
    </p:spTree>
    <p:extLst>
      <p:ext uri="{BB962C8B-B14F-4D97-AF65-F5344CB8AC3E}">
        <p14:creationId xmlns:p14="http://schemas.microsoft.com/office/powerpoint/2010/main" val="186732178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E05932D-C23A-4127-A9A0-34B88BB6443B}" type="slidenum">
              <a:rPr lang="en-US" smtClean="0"/>
              <a:t>29</a:t>
            </a:fld>
            <a:endParaRPr lang="en-US"/>
          </a:p>
        </p:txBody>
      </p:sp>
    </p:spTree>
    <p:extLst>
      <p:ext uri="{BB962C8B-B14F-4D97-AF65-F5344CB8AC3E}">
        <p14:creationId xmlns:p14="http://schemas.microsoft.com/office/powerpoint/2010/main" val="24467360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E05932D-C23A-4127-A9A0-34B88BB6443B}" type="slidenum">
              <a:rPr lang="en-US" smtClean="0"/>
              <a:t>3</a:t>
            </a:fld>
            <a:endParaRPr lang="en-US"/>
          </a:p>
        </p:txBody>
      </p:sp>
    </p:spTree>
    <p:extLst>
      <p:ext uri="{BB962C8B-B14F-4D97-AF65-F5344CB8AC3E}">
        <p14:creationId xmlns:p14="http://schemas.microsoft.com/office/powerpoint/2010/main" val="46751444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Charlottetown</a:t>
            </a:r>
          </a:p>
          <a:p>
            <a:r>
              <a:rPr lang="en-US" dirty="0" smtClean="0"/>
              <a:t>	</a:t>
            </a:r>
            <a:r>
              <a:rPr lang="en-US" dirty="0"/>
              <a:t>The conference was originally planned as a meeting of representatives from the </a:t>
            </a:r>
            <a:r>
              <a:rPr lang="en-US" dirty="0">
                <a:hlinkClick r:id="rId3" tooltip="Canadian Maritimes"/>
              </a:rPr>
              <a:t>Maritime</a:t>
            </a:r>
            <a:r>
              <a:rPr lang="en-US" dirty="0"/>
              <a:t> colonies: </a:t>
            </a:r>
            <a:r>
              <a:rPr lang="en-US" dirty="0">
                <a:hlinkClick r:id="rId4" tooltip="Nova Scotia"/>
              </a:rPr>
              <a:t>Nova Scotia</a:t>
            </a:r>
            <a:r>
              <a:rPr lang="en-US" dirty="0"/>
              <a:t>, </a:t>
            </a:r>
            <a:r>
              <a:rPr lang="en-US" dirty="0">
                <a:hlinkClick r:id="rId5" tooltip="New Brunswick"/>
              </a:rPr>
              <a:t>New Brunswick</a:t>
            </a:r>
            <a:r>
              <a:rPr lang="en-US" dirty="0"/>
              <a:t> and </a:t>
            </a:r>
            <a:r>
              <a:rPr lang="en-US" dirty="0">
                <a:hlinkClick r:id="rId6" tooltip="Prince Edward Island"/>
              </a:rPr>
              <a:t>Prince Edward Island</a:t>
            </a:r>
            <a:r>
              <a:rPr lang="en-US" dirty="0"/>
              <a:t>. </a:t>
            </a:r>
            <a:r>
              <a:rPr lang="en-US" dirty="0">
                <a:hlinkClick r:id="rId7" tooltip="Colony of Newfoundland"/>
              </a:rPr>
              <a:t>Newfoundland</a:t>
            </a:r>
            <a:r>
              <a:rPr lang="en-US" dirty="0"/>
              <a:t> agreed with the movement, but was not notified in time to take part in the proceedings.</a:t>
            </a:r>
            <a:r>
              <a:rPr lang="en-US" baseline="30000" dirty="0">
                <a:hlinkClick r:id="rId8"/>
              </a:rPr>
              <a:t>[1]</a:t>
            </a:r>
            <a:r>
              <a:rPr lang="en-US" dirty="0"/>
              <a:t> </a:t>
            </a:r>
            <a:r>
              <a:rPr lang="en-US" dirty="0">
                <a:hlinkClick r:id="rId9" tooltip="United Kingdom"/>
              </a:rPr>
              <a:t>Britain</a:t>
            </a:r>
            <a:r>
              <a:rPr lang="en-US" dirty="0"/>
              <a:t> encouraged a </a:t>
            </a:r>
            <a:r>
              <a:rPr lang="en-US" dirty="0">
                <a:hlinkClick r:id="rId10" tooltip="Maritime Union"/>
              </a:rPr>
              <a:t>Maritime Union</a:t>
            </a:r>
            <a:r>
              <a:rPr lang="en-US" dirty="0"/>
              <a:t> between these colonies, hoping that they would then become less economically and politically dependent on the Crown, and provide for greater economic and military power for the region in light of the </a:t>
            </a:r>
            <a:r>
              <a:rPr lang="en-US" dirty="0">
                <a:hlinkClick r:id="rId11" tooltip="American Civil War"/>
              </a:rPr>
              <a:t>American Civil War</a:t>
            </a:r>
            <a:r>
              <a:rPr lang="en-US" dirty="0"/>
              <a:t>. However, another colony, the </a:t>
            </a:r>
            <a:r>
              <a:rPr lang="en-US" dirty="0">
                <a:hlinkClick r:id="rId12" tooltip="Province of Canada"/>
              </a:rPr>
              <a:t>Province of Canada</a:t>
            </a:r>
            <a:r>
              <a:rPr lang="en-US" dirty="0"/>
              <a:t>, comprising present-day </a:t>
            </a:r>
            <a:r>
              <a:rPr lang="en-US" dirty="0">
                <a:hlinkClick r:id="rId13" tooltip="Ontario"/>
              </a:rPr>
              <a:t>Ontario</a:t>
            </a:r>
            <a:r>
              <a:rPr lang="en-US" dirty="0"/>
              <a:t> and </a:t>
            </a:r>
            <a:r>
              <a:rPr lang="en-US" dirty="0">
                <a:hlinkClick r:id="rId14" tooltip="Quebec"/>
              </a:rPr>
              <a:t>Quebec</a:t>
            </a:r>
            <a:r>
              <a:rPr lang="en-US" dirty="0"/>
              <a:t>, heard news of the planned conference and asked that the agenda be expanded to discuss a union that would also include them.</a:t>
            </a:r>
          </a:p>
          <a:p>
            <a:endParaRPr lang="en-US" dirty="0"/>
          </a:p>
          <a:p>
            <a:r>
              <a:rPr lang="en-US" dirty="0"/>
              <a:t>Most of the Maritimes were convinced that a wider union including the Province of Canada would also be beneficial to them; Prince Edward Island was unsure, however, and very much against confederation. The delegates also believed that union could be achieved within a few years, rather than in an undefined period in the future as they had originally planned.</a:t>
            </a:r>
          </a:p>
          <a:p>
            <a:endParaRPr lang="en-US" dirty="0"/>
          </a:p>
          <a:p>
            <a:r>
              <a:rPr lang="en-US" dirty="0"/>
              <a:t>Quebec</a:t>
            </a:r>
          </a:p>
          <a:p>
            <a:r>
              <a:rPr lang="en-US" dirty="0"/>
              <a:t>	The conference began on October 10. The major source of conflict at the conference was between those who </a:t>
            </a:r>
            <a:r>
              <a:rPr lang="en-US" dirty="0" err="1"/>
              <a:t>favoured</a:t>
            </a:r>
            <a:r>
              <a:rPr lang="en-US" dirty="0"/>
              <a:t> a "legislative union", i.e. a unitary state, such as </a:t>
            </a:r>
            <a:r>
              <a:rPr lang="en-US" dirty="0">
                <a:hlinkClick r:id="rId15" tooltip="John A. Macdonald"/>
              </a:rPr>
              <a:t>John A. Macdonald</a:t>
            </a:r>
            <a:r>
              <a:rPr lang="en-US" dirty="0"/>
              <a:t>, and those who </a:t>
            </a:r>
            <a:r>
              <a:rPr lang="en-US" dirty="0" err="1"/>
              <a:t>favoured</a:t>
            </a:r>
            <a:r>
              <a:rPr lang="en-US" dirty="0"/>
              <a:t> stronger provincial rights. Representatives from the </a:t>
            </a:r>
            <a:r>
              <a:rPr lang="en-US" dirty="0">
                <a:hlinkClick r:id="rId3" tooltip="Canadian Maritimes"/>
              </a:rPr>
              <a:t>Maritimes</a:t>
            </a:r>
            <a:r>
              <a:rPr lang="en-US" dirty="0"/>
              <a:t> and </a:t>
            </a:r>
            <a:r>
              <a:rPr lang="en-US" dirty="0">
                <a:hlinkClick r:id="rId16" tooltip="Canada East"/>
              </a:rPr>
              <a:t>Canada East</a:t>
            </a:r>
            <a:r>
              <a:rPr lang="en-US" dirty="0"/>
              <a:t> (now </a:t>
            </a:r>
            <a:r>
              <a:rPr lang="en-US" dirty="0">
                <a:hlinkClick r:id="rId14" tooltip="Quebec"/>
              </a:rPr>
              <a:t>Quebec</a:t>
            </a:r>
            <a:r>
              <a:rPr lang="en-US" dirty="0"/>
              <a:t>) tended to argue for provincial rights, fearing they would lose their cultural identity under a centralized unitary state. Macdonald thought the failure of a weak central power was evident in the </a:t>
            </a:r>
            <a:r>
              <a:rPr lang="en-US" dirty="0">
                <a:hlinkClick r:id="rId11" tooltip="American Civil War"/>
              </a:rPr>
              <a:t>American Civil War</a:t>
            </a:r>
            <a:r>
              <a:rPr lang="en-US" dirty="0"/>
              <a:t>, which was still being fought in the </a:t>
            </a:r>
            <a:r>
              <a:rPr lang="en-US" dirty="0">
                <a:hlinkClick r:id="rId17" tooltip="United States"/>
              </a:rPr>
              <a:t>United States</a:t>
            </a:r>
            <a:r>
              <a:rPr lang="en-US" dirty="0"/>
              <a:t> as the delegates met in Charlottetown and Quebec. The delegates eventually compromised, dividing powers between a "general" parliament and "local" provincial legislatures. They also decided to have an elected lower house, the </a:t>
            </a:r>
            <a:r>
              <a:rPr lang="en-US" dirty="0">
                <a:hlinkClick r:id="rId18" tooltip="Canadian House of Commons"/>
              </a:rPr>
              <a:t>House of Commons</a:t>
            </a:r>
            <a:r>
              <a:rPr lang="en-US" dirty="0"/>
              <a:t>, and an appointed upper house, the </a:t>
            </a:r>
            <a:r>
              <a:rPr lang="en-US" dirty="0">
                <a:hlinkClick r:id="rId19" tooltip="Canadian Senate"/>
              </a:rPr>
              <a:t>Senate</a:t>
            </a:r>
            <a:r>
              <a:rPr lang="en-US" dirty="0"/>
              <a:t>, although there was considerable debate about how many senators each province would have. The Prince Edward Island delegation called for a scheme similar to the </a:t>
            </a:r>
            <a:r>
              <a:rPr lang="en-US" dirty="0">
                <a:hlinkClick r:id="rId20" tooltip="Triple-E Senate"/>
              </a:rPr>
              <a:t>Triple-E Senate</a:t>
            </a:r>
            <a:r>
              <a:rPr lang="en-US" dirty="0"/>
              <a:t> proposal of the 1990s. Eventually, a proposed structure for the government was written out in the form of the </a:t>
            </a:r>
            <a:r>
              <a:rPr lang="en-US" dirty="0">
                <a:hlinkClick r:id="rId21" tooltip="Seventy-two resolutions"/>
              </a:rPr>
              <a:t>seventy-two resolutions</a:t>
            </a:r>
            <a:r>
              <a:rPr lang="en-US" dirty="0"/>
              <a:t> at the end of the conference.</a:t>
            </a:r>
            <a:endParaRPr lang="en-US" baseline="30000" dirty="0"/>
          </a:p>
          <a:p>
            <a:endParaRPr lang="en-US" baseline="30000" dirty="0"/>
          </a:p>
          <a:p>
            <a:r>
              <a:rPr lang="en-US" dirty="0"/>
              <a:t>London</a:t>
            </a:r>
          </a:p>
          <a:p>
            <a:r>
              <a:rPr lang="en-US" dirty="0"/>
              <a:t>	Sixteen delegates from the </a:t>
            </a:r>
            <a:r>
              <a:rPr lang="en-US" dirty="0">
                <a:hlinkClick r:id="rId12" tooltip="Province of Canada"/>
              </a:rPr>
              <a:t>Province of Canada</a:t>
            </a:r>
            <a:r>
              <a:rPr lang="en-US" dirty="0"/>
              <a:t>, </a:t>
            </a:r>
            <a:r>
              <a:rPr lang="en-US" dirty="0">
                <a:hlinkClick r:id="rId4" tooltip="Nova Scotia"/>
              </a:rPr>
              <a:t>Nova Scotia</a:t>
            </a:r>
            <a:r>
              <a:rPr lang="en-US" dirty="0"/>
              <a:t>, and </a:t>
            </a:r>
            <a:r>
              <a:rPr lang="en-US" dirty="0">
                <a:hlinkClick r:id="rId5" tooltip="New Brunswick"/>
              </a:rPr>
              <a:t>New Brunswick</a:t>
            </a:r>
            <a:r>
              <a:rPr lang="en-US" dirty="0"/>
              <a:t> gathered with officials of the British government to draft the </a:t>
            </a:r>
            <a:r>
              <a:rPr lang="en-US" dirty="0">
                <a:hlinkClick r:id="rId22" tooltip="British North America Act, 1867"/>
              </a:rPr>
              <a:t>British North America Act, 1867</a:t>
            </a:r>
            <a:r>
              <a:rPr lang="en-US" dirty="0"/>
              <a:t>. This was a continuation of the Quebec Conference held earlier about the "Seventy-two Resolutions". A major issue of contention was the education system, </a:t>
            </a:r>
            <a:r>
              <a:rPr lang="en-US" dirty="0" err="1"/>
              <a:t>with</a:t>
            </a:r>
            <a:r>
              <a:rPr lang="en-US" dirty="0" err="1">
                <a:hlinkClick r:id="rId23" tooltip="Roman Catholic"/>
              </a:rPr>
              <a:t>Roman</a:t>
            </a:r>
            <a:r>
              <a:rPr lang="en-US" dirty="0">
                <a:hlinkClick r:id="rId23" tooltip="Roman Catholic"/>
              </a:rPr>
              <a:t> Catholic</a:t>
            </a:r>
            <a:r>
              <a:rPr lang="en-US" dirty="0"/>
              <a:t> bishops lobbying for guarantees protecting the </a:t>
            </a:r>
            <a:r>
              <a:rPr lang="en-US" dirty="0">
                <a:hlinkClick r:id="rId24" tooltip="Separate school"/>
              </a:rPr>
              <a:t>separate school</a:t>
            </a:r>
            <a:r>
              <a:rPr lang="en-US" dirty="0"/>
              <a:t> system, This was opposed by delegates from the </a:t>
            </a:r>
            <a:r>
              <a:rPr lang="en-US" dirty="0">
                <a:hlinkClick r:id="rId25" tooltip="Maritimes"/>
              </a:rPr>
              <a:t>Maritimes</a:t>
            </a:r>
            <a:r>
              <a:rPr lang="en-US" dirty="0"/>
              <a:t>, and the compromise reached was Section 93 of the act, which guaranteed separate school systems in </a:t>
            </a:r>
            <a:r>
              <a:rPr lang="en-US" dirty="0">
                <a:hlinkClick r:id="rId14" tooltip="Quebec"/>
              </a:rPr>
              <a:t>Quebec</a:t>
            </a:r>
            <a:r>
              <a:rPr lang="en-US" dirty="0"/>
              <a:t> and </a:t>
            </a:r>
            <a:r>
              <a:rPr lang="en-US" dirty="0">
                <a:hlinkClick r:id="rId13" tooltip="Ontario"/>
              </a:rPr>
              <a:t>Ontario</a:t>
            </a:r>
            <a:r>
              <a:rPr lang="en-US" dirty="0"/>
              <a:t> but not in </a:t>
            </a:r>
            <a:r>
              <a:rPr lang="en-US" dirty="0">
                <a:hlinkClick r:id="rId4" tooltip="Nova Scotia"/>
              </a:rPr>
              <a:t>Nova Scotia</a:t>
            </a:r>
            <a:r>
              <a:rPr lang="en-US" dirty="0"/>
              <a:t> or New Brunswick. The result of this meeting was the British North America Act. This was the last of the conferences discussing </a:t>
            </a:r>
            <a:r>
              <a:rPr lang="en-US" dirty="0">
                <a:hlinkClick r:id="rId26" tooltip="Canadian Confederation"/>
              </a:rPr>
              <a:t>Confederation</a:t>
            </a:r>
            <a:r>
              <a:rPr lang="en-US" dirty="0"/>
              <a:t>.</a:t>
            </a:r>
            <a:endParaRPr lang="en-US" baseline="30000" dirty="0"/>
          </a:p>
        </p:txBody>
      </p:sp>
      <p:sp>
        <p:nvSpPr>
          <p:cNvPr id="4" name="Slide Number Placeholder 3"/>
          <p:cNvSpPr>
            <a:spLocks noGrp="1"/>
          </p:cNvSpPr>
          <p:nvPr>
            <p:ph type="sldNum" sz="quarter" idx="10"/>
          </p:nvPr>
        </p:nvSpPr>
        <p:spPr/>
        <p:txBody>
          <a:bodyPr/>
          <a:lstStyle/>
          <a:p>
            <a:fld id="{5E05932D-C23A-4127-A9A0-34B88BB6443B}" type="slidenum">
              <a:rPr lang="en-US" smtClean="0"/>
              <a:t>30</a:t>
            </a:fld>
            <a:endParaRPr lang="en-US"/>
          </a:p>
        </p:txBody>
      </p:sp>
    </p:spTree>
    <p:extLst>
      <p:ext uri="{BB962C8B-B14F-4D97-AF65-F5344CB8AC3E}">
        <p14:creationId xmlns:p14="http://schemas.microsoft.com/office/powerpoint/2010/main" val="225526143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E05932D-C23A-4127-A9A0-34B88BB6443B}" type="slidenum">
              <a:rPr lang="en-US" smtClean="0"/>
              <a:t>31</a:t>
            </a:fld>
            <a:endParaRPr lang="en-US"/>
          </a:p>
        </p:txBody>
      </p:sp>
    </p:spTree>
    <p:extLst>
      <p:ext uri="{BB962C8B-B14F-4D97-AF65-F5344CB8AC3E}">
        <p14:creationId xmlns:p14="http://schemas.microsoft.com/office/powerpoint/2010/main" val="227425425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E05932D-C23A-4127-A9A0-34B88BB6443B}" type="slidenum">
              <a:rPr lang="en-US" smtClean="0"/>
              <a:t>32</a:t>
            </a:fld>
            <a:endParaRPr lang="en-US"/>
          </a:p>
        </p:txBody>
      </p:sp>
    </p:spTree>
    <p:extLst>
      <p:ext uri="{BB962C8B-B14F-4D97-AF65-F5344CB8AC3E}">
        <p14:creationId xmlns:p14="http://schemas.microsoft.com/office/powerpoint/2010/main" val="173778106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r>
              <a:rPr lang="en-US" dirty="0">
                <a:hlinkClick r:id="rId3" tooltip="John A. Macdonald"/>
              </a:rPr>
              <a:t>John A. Macdonald</a:t>
            </a:r>
            <a:r>
              <a:rPr lang="en-US" dirty="0"/>
              <a:t> had spoken of "founding a great British monarchy" and wanted the newly created country to be called the "Kingdom of Canada."</a:t>
            </a:r>
            <a:r>
              <a:rPr lang="en-US" baseline="30000" dirty="0">
                <a:hlinkClick r:id="rId4"/>
              </a:rPr>
              <a:t>[63]</a:t>
            </a:r>
            <a:r>
              <a:rPr lang="en-US" dirty="0"/>
              <a:t> Although it had its </a:t>
            </a:r>
            <a:r>
              <a:rPr lang="en-US" dirty="0">
                <a:hlinkClick r:id="rId5" tooltip="Monarchy in Canada"/>
              </a:rPr>
              <a:t>monarch</a:t>
            </a:r>
            <a:r>
              <a:rPr lang="en-US" dirty="0"/>
              <a:t> in London, the </a:t>
            </a:r>
            <a:r>
              <a:rPr lang="en-US" dirty="0">
                <a:hlinkClick r:id="rId6" tooltip="Secretary of State for the Colonies"/>
              </a:rPr>
              <a:t>Colonial Office</a:t>
            </a:r>
            <a:r>
              <a:rPr lang="en-US" dirty="0"/>
              <a:t> opposed as "premature" and "pretentious" the term "kingdom", as it was felt it might antagonize the United States. The term </a:t>
            </a:r>
            <a:r>
              <a:rPr lang="en-US" i="1" dirty="0">
                <a:hlinkClick r:id="rId7" tooltip="Dominion"/>
              </a:rPr>
              <a:t>dominion</a:t>
            </a:r>
            <a:r>
              <a:rPr lang="en-US" dirty="0"/>
              <a:t> was chosen to indicate Canada's status as a self-governing polity of the British Empire, the first time it was used in reference to a country.</a:t>
            </a:r>
            <a:endParaRPr lang="en-US" dirty="0" smtClean="0"/>
          </a:p>
          <a:p>
            <a:endParaRPr lang="en-US" dirty="0" smtClean="0"/>
          </a:p>
          <a:p>
            <a:r>
              <a:rPr lang="en-US" dirty="0" smtClean="0"/>
              <a:t>Charlottetown</a:t>
            </a:r>
          </a:p>
          <a:p>
            <a:r>
              <a:rPr lang="en-US" dirty="0" smtClean="0"/>
              <a:t>	</a:t>
            </a:r>
            <a:r>
              <a:rPr lang="en-US" dirty="0"/>
              <a:t>The conference was originally planned as a meeting of representatives from the </a:t>
            </a:r>
            <a:r>
              <a:rPr lang="en-US" dirty="0">
                <a:hlinkClick r:id="rId8" tooltip="Canadian Maritimes"/>
              </a:rPr>
              <a:t>Maritime</a:t>
            </a:r>
            <a:r>
              <a:rPr lang="en-US" dirty="0"/>
              <a:t> colonies: </a:t>
            </a:r>
            <a:r>
              <a:rPr lang="en-US" dirty="0">
                <a:hlinkClick r:id="rId9" tooltip="Nova Scotia"/>
              </a:rPr>
              <a:t>Nova Scotia</a:t>
            </a:r>
            <a:r>
              <a:rPr lang="en-US" dirty="0"/>
              <a:t>, </a:t>
            </a:r>
            <a:r>
              <a:rPr lang="en-US" dirty="0">
                <a:hlinkClick r:id="rId10" tooltip="New Brunswick"/>
              </a:rPr>
              <a:t>New Brunswick</a:t>
            </a:r>
            <a:r>
              <a:rPr lang="en-US" dirty="0"/>
              <a:t> and </a:t>
            </a:r>
            <a:r>
              <a:rPr lang="en-US" dirty="0">
                <a:hlinkClick r:id="rId11" tooltip="Prince Edward Island"/>
              </a:rPr>
              <a:t>Prince Edward Island</a:t>
            </a:r>
            <a:r>
              <a:rPr lang="en-US" dirty="0"/>
              <a:t>. </a:t>
            </a:r>
            <a:r>
              <a:rPr lang="en-US" dirty="0">
                <a:hlinkClick r:id="rId12" tooltip="Colony of Newfoundland"/>
              </a:rPr>
              <a:t>Newfoundland</a:t>
            </a:r>
            <a:r>
              <a:rPr lang="en-US" dirty="0"/>
              <a:t> agreed with the movement, but was not notified in time to take part in the proceedings.</a:t>
            </a:r>
            <a:r>
              <a:rPr lang="en-US" baseline="30000" dirty="0">
                <a:hlinkClick r:id="rId13"/>
              </a:rPr>
              <a:t>[1]</a:t>
            </a:r>
            <a:r>
              <a:rPr lang="en-US" dirty="0"/>
              <a:t> </a:t>
            </a:r>
            <a:r>
              <a:rPr lang="en-US" dirty="0">
                <a:hlinkClick r:id="rId14" tooltip="United Kingdom"/>
              </a:rPr>
              <a:t>Britain</a:t>
            </a:r>
            <a:r>
              <a:rPr lang="en-US" dirty="0"/>
              <a:t> encouraged a </a:t>
            </a:r>
            <a:r>
              <a:rPr lang="en-US" dirty="0">
                <a:hlinkClick r:id="rId15" tooltip="Maritime Union"/>
              </a:rPr>
              <a:t>Maritime Union</a:t>
            </a:r>
            <a:r>
              <a:rPr lang="en-US" dirty="0"/>
              <a:t> between these colonies, hoping that they would then become less economically and politically dependent on the Crown, and provide for greater economic and military power for the region in light of the </a:t>
            </a:r>
            <a:r>
              <a:rPr lang="en-US" dirty="0">
                <a:hlinkClick r:id="rId16" tooltip="American Civil War"/>
              </a:rPr>
              <a:t>American Civil War</a:t>
            </a:r>
            <a:r>
              <a:rPr lang="en-US" dirty="0"/>
              <a:t>. However, another colony, the </a:t>
            </a:r>
            <a:r>
              <a:rPr lang="en-US" dirty="0">
                <a:hlinkClick r:id="rId17" tooltip="Province of Canada"/>
              </a:rPr>
              <a:t>Province of Canada</a:t>
            </a:r>
            <a:r>
              <a:rPr lang="en-US" dirty="0"/>
              <a:t>, comprising present-day </a:t>
            </a:r>
            <a:r>
              <a:rPr lang="en-US" dirty="0">
                <a:hlinkClick r:id="rId18" tooltip="Ontario"/>
              </a:rPr>
              <a:t>Ontario</a:t>
            </a:r>
            <a:r>
              <a:rPr lang="en-US" dirty="0"/>
              <a:t> and </a:t>
            </a:r>
            <a:r>
              <a:rPr lang="en-US" dirty="0">
                <a:hlinkClick r:id="rId19" tooltip="Quebec"/>
              </a:rPr>
              <a:t>Quebec</a:t>
            </a:r>
            <a:r>
              <a:rPr lang="en-US" dirty="0"/>
              <a:t>, heard news of the planned conference and asked that the agenda be expanded to discuss a union that would also include them.</a:t>
            </a:r>
          </a:p>
          <a:p>
            <a:endParaRPr lang="en-US" dirty="0"/>
          </a:p>
          <a:p>
            <a:r>
              <a:rPr lang="en-US" dirty="0"/>
              <a:t>Most of the Maritimes were convinced that a wider union including the Province of Canada would also be beneficial to them; Prince Edward Island was unsure, however, and very much against confederation. The delegates also believed that union could be achieved within a few years, rather than in an undefined period in the future as they had originally planned.</a:t>
            </a:r>
          </a:p>
          <a:p>
            <a:endParaRPr lang="en-US" dirty="0"/>
          </a:p>
          <a:p>
            <a:r>
              <a:rPr lang="en-US" dirty="0"/>
              <a:t>Quebec</a:t>
            </a:r>
          </a:p>
          <a:p>
            <a:r>
              <a:rPr lang="en-US" dirty="0"/>
              <a:t>	The conference began on October 10. The major source of conflict at the conference was between those who </a:t>
            </a:r>
            <a:r>
              <a:rPr lang="en-US" dirty="0" err="1"/>
              <a:t>favoured</a:t>
            </a:r>
            <a:r>
              <a:rPr lang="en-US" dirty="0"/>
              <a:t> a "legislative union", i.e. a unitary state, such as </a:t>
            </a:r>
            <a:r>
              <a:rPr lang="en-US" dirty="0">
                <a:hlinkClick r:id="rId3" tooltip="John A. Macdonald"/>
              </a:rPr>
              <a:t>John A. Macdonald</a:t>
            </a:r>
            <a:r>
              <a:rPr lang="en-US" dirty="0"/>
              <a:t>, and those who </a:t>
            </a:r>
            <a:r>
              <a:rPr lang="en-US" dirty="0" err="1"/>
              <a:t>favoured</a:t>
            </a:r>
            <a:r>
              <a:rPr lang="en-US" dirty="0"/>
              <a:t> stronger provincial rights. Representatives from the </a:t>
            </a:r>
            <a:r>
              <a:rPr lang="en-US" dirty="0">
                <a:hlinkClick r:id="rId8" tooltip="Canadian Maritimes"/>
              </a:rPr>
              <a:t>Maritimes</a:t>
            </a:r>
            <a:r>
              <a:rPr lang="en-US" dirty="0"/>
              <a:t> and </a:t>
            </a:r>
            <a:r>
              <a:rPr lang="en-US" dirty="0">
                <a:hlinkClick r:id="rId20" tooltip="Canada East"/>
              </a:rPr>
              <a:t>Canada East</a:t>
            </a:r>
            <a:r>
              <a:rPr lang="en-US" dirty="0"/>
              <a:t> (now </a:t>
            </a:r>
            <a:r>
              <a:rPr lang="en-US" dirty="0">
                <a:hlinkClick r:id="rId19" tooltip="Quebec"/>
              </a:rPr>
              <a:t>Quebec</a:t>
            </a:r>
            <a:r>
              <a:rPr lang="en-US" dirty="0"/>
              <a:t>) tended to argue for provincial rights, fearing they would lose their cultural identity under a centralized unitary state. Macdonald thought the failure of a weak central power was evident in the </a:t>
            </a:r>
            <a:r>
              <a:rPr lang="en-US" dirty="0">
                <a:hlinkClick r:id="rId16" tooltip="American Civil War"/>
              </a:rPr>
              <a:t>American Civil War</a:t>
            </a:r>
            <a:r>
              <a:rPr lang="en-US" dirty="0"/>
              <a:t>, which was still being fought in the </a:t>
            </a:r>
            <a:r>
              <a:rPr lang="en-US" dirty="0">
                <a:hlinkClick r:id="rId21" tooltip="United States"/>
              </a:rPr>
              <a:t>United States</a:t>
            </a:r>
            <a:r>
              <a:rPr lang="en-US" dirty="0"/>
              <a:t> as the delegates met in Charlottetown and Quebec. The delegates eventually compromised, dividing powers between a "general" parliament and "local" provincial legislatures. They also decided to have an elected lower house, the </a:t>
            </a:r>
            <a:r>
              <a:rPr lang="en-US" dirty="0">
                <a:hlinkClick r:id="rId22" tooltip="Canadian House of Commons"/>
              </a:rPr>
              <a:t>House of Commons</a:t>
            </a:r>
            <a:r>
              <a:rPr lang="en-US" dirty="0"/>
              <a:t>, and an appointed upper house, the </a:t>
            </a:r>
            <a:r>
              <a:rPr lang="en-US" dirty="0">
                <a:hlinkClick r:id="rId23" tooltip="Canadian Senate"/>
              </a:rPr>
              <a:t>Senate</a:t>
            </a:r>
            <a:r>
              <a:rPr lang="en-US" dirty="0"/>
              <a:t>, although there was considerable debate about how many senators each province would have. The Prince Edward Island delegation called for a scheme similar to the </a:t>
            </a:r>
            <a:r>
              <a:rPr lang="en-US" dirty="0">
                <a:hlinkClick r:id="rId24" tooltip="Triple-E Senate"/>
              </a:rPr>
              <a:t>Triple-E Senate</a:t>
            </a:r>
            <a:r>
              <a:rPr lang="en-US" dirty="0"/>
              <a:t> proposal of the 1990s. Eventually, a proposed structure for the government was written out in the form of the </a:t>
            </a:r>
            <a:r>
              <a:rPr lang="en-US" dirty="0">
                <a:hlinkClick r:id="rId25" tooltip="Seventy-two resolutions"/>
              </a:rPr>
              <a:t>seventy-two resolutions</a:t>
            </a:r>
            <a:r>
              <a:rPr lang="en-US" dirty="0"/>
              <a:t> at the end of the conference.</a:t>
            </a:r>
            <a:endParaRPr lang="en-US" baseline="30000" dirty="0"/>
          </a:p>
          <a:p>
            <a:endParaRPr lang="en-US" baseline="30000" dirty="0"/>
          </a:p>
          <a:p>
            <a:r>
              <a:rPr lang="en-US" dirty="0"/>
              <a:t>London</a:t>
            </a:r>
          </a:p>
          <a:p>
            <a:r>
              <a:rPr lang="en-US" dirty="0"/>
              <a:t>	Sixteen delegates from the </a:t>
            </a:r>
            <a:r>
              <a:rPr lang="en-US" dirty="0">
                <a:hlinkClick r:id="rId17" tooltip="Province of Canada"/>
              </a:rPr>
              <a:t>Province of Canada</a:t>
            </a:r>
            <a:r>
              <a:rPr lang="en-US" dirty="0"/>
              <a:t>, </a:t>
            </a:r>
            <a:r>
              <a:rPr lang="en-US" dirty="0">
                <a:hlinkClick r:id="rId9" tooltip="Nova Scotia"/>
              </a:rPr>
              <a:t>Nova Scotia</a:t>
            </a:r>
            <a:r>
              <a:rPr lang="en-US" dirty="0"/>
              <a:t>, and </a:t>
            </a:r>
            <a:r>
              <a:rPr lang="en-US" dirty="0">
                <a:hlinkClick r:id="rId10" tooltip="New Brunswick"/>
              </a:rPr>
              <a:t>New Brunswick</a:t>
            </a:r>
            <a:r>
              <a:rPr lang="en-US" dirty="0"/>
              <a:t> gathered with officials of the British government to draft the </a:t>
            </a:r>
            <a:r>
              <a:rPr lang="en-US" dirty="0">
                <a:hlinkClick r:id="rId26" tooltip="British North America Act, 1867"/>
              </a:rPr>
              <a:t>British North America Act, 1867</a:t>
            </a:r>
            <a:r>
              <a:rPr lang="en-US" dirty="0"/>
              <a:t>. This was a continuation of the Quebec Conference held earlier about the "Seventy-two Resolutions". A major issue of contention was the education system, </a:t>
            </a:r>
            <a:r>
              <a:rPr lang="en-US" dirty="0" err="1"/>
              <a:t>with</a:t>
            </a:r>
            <a:r>
              <a:rPr lang="en-US" dirty="0" err="1">
                <a:hlinkClick r:id="rId27" tooltip="Roman Catholic"/>
              </a:rPr>
              <a:t>Roman</a:t>
            </a:r>
            <a:r>
              <a:rPr lang="en-US" dirty="0">
                <a:hlinkClick r:id="rId27" tooltip="Roman Catholic"/>
              </a:rPr>
              <a:t> Catholic</a:t>
            </a:r>
            <a:r>
              <a:rPr lang="en-US" dirty="0"/>
              <a:t> bishops lobbying for guarantees protecting the </a:t>
            </a:r>
            <a:r>
              <a:rPr lang="en-US" dirty="0">
                <a:hlinkClick r:id="rId28" tooltip="Separate school"/>
              </a:rPr>
              <a:t>separate school</a:t>
            </a:r>
            <a:r>
              <a:rPr lang="en-US" dirty="0"/>
              <a:t> system, This was opposed by delegates from the </a:t>
            </a:r>
            <a:r>
              <a:rPr lang="en-US" dirty="0">
                <a:hlinkClick r:id="rId29" tooltip="Maritimes"/>
              </a:rPr>
              <a:t>Maritimes</a:t>
            </a:r>
            <a:r>
              <a:rPr lang="en-US" dirty="0"/>
              <a:t>, and the compromise reached was Section 93 of the act, which guaranteed separate school systems in </a:t>
            </a:r>
            <a:r>
              <a:rPr lang="en-US" dirty="0">
                <a:hlinkClick r:id="rId19" tooltip="Quebec"/>
              </a:rPr>
              <a:t>Quebec</a:t>
            </a:r>
            <a:r>
              <a:rPr lang="en-US" dirty="0"/>
              <a:t> and </a:t>
            </a:r>
            <a:r>
              <a:rPr lang="en-US" dirty="0">
                <a:hlinkClick r:id="rId18" tooltip="Ontario"/>
              </a:rPr>
              <a:t>Ontario</a:t>
            </a:r>
            <a:r>
              <a:rPr lang="en-US" dirty="0"/>
              <a:t> but not in </a:t>
            </a:r>
            <a:r>
              <a:rPr lang="en-US" dirty="0">
                <a:hlinkClick r:id="rId9" tooltip="Nova Scotia"/>
              </a:rPr>
              <a:t>Nova Scotia</a:t>
            </a:r>
            <a:r>
              <a:rPr lang="en-US" dirty="0"/>
              <a:t> or New Brunswick. The result of this meeting was the British North America Act. This was the last of the conferences discussing </a:t>
            </a:r>
            <a:r>
              <a:rPr lang="en-US" dirty="0">
                <a:hlinkClick r:id="rId30" tooltip="Canadian Confederation"/>
              </a:rPr>
              <a:t>Confederation</a:t>
            </a:r>
            <a:r>
              <a:rPr lang="en-US" dirty="0"/>
              <a:t>.</a:t>
            </a:r>
            <a:endParaRPr lang="en-US" dirty="0"/>
          </a:p>
        </p:txBody>
      </p:sp>
      <p:sp>
        <p:nvSpPr>
          <p:cNvPr id="4" name="Slide Number Placeholder 3"/>
          <p:cNvSpPr>
            <a:spLocks noGrp="1"/>
          </p:cNvSpPr>
          <p:nvPr>
            <p:ph type="sldNum" sz="quarter" idx="10"/>
          </p:nvPr>
        </p:nvSpPr>
        <p:spPr/>
        <p:txBody>
          <a:bodyPr/>
          <a:lstStyle/>
          <a:p>
            <a:fld id="{5E05932D-C23A-4127-A9A0-34B88BB6443B}" type="slidenum">
              <a:rPr lang="en-US" smtClean="0"/>
              <a:t>33</a:t>
            </a:fld>
            <a:endParaRPr lang="en-US"/>
          </a:p>
        </p:txBody>
      </p:sp>
    </p:spTree>
    <p:extLst>
      <p:ext uri="{BB962C8B-B14F-4D97-AF65-F5344CB8AC3E}">
        <p14:creationId xmlns:p14="http://schemas.microsoft.com/office/powerpoint/2010/main" val="329841059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Anti-Confederation Party won 18 out of 19 federal Nova Scotia seats in September 1867, and in the Nova Scotia provincial election of 1868, 36 out of 38 seats in the legislature. For seven years, William Annand and Joseph Howe led the ultimately unsuccessful fight to convince British imperial authorities to release Nova Scotia from Confederation. The government was vocally against Confederation, contending that it was no more than the annexation of the province to the pre-existing province of Canada.</a:t>
            </a:r>
            <a:endParaRPr lang="en-US" dirty="0"/>
          </a:p>
        </p:txBody>
      </p:sp>
      <p:sp>
        <p:nvSpPr>
          <p:cNvPr id="4" name="Slide Number Placeholder 3"/>
          <p:cNvSpPr>
            <a:spLocks noGrp="1"/>
          </p:cNvSpPr>
          <p:nvPr>
            <p:ph type="sldNum" sz="quarter" idx="10"/>
          </p:nvPr>
        </p:nvSpPr>
        <p:spPr/>
        <p:txBody>
          <a:bodyPr/>
          <a:lstStyle/>
          <a:p>
            <a:fld id="{5E05932D-C23A-4127-A9A0-34B88BB6443B}" type="slidenum">
              <a:rPr lang="en-US" smtClean="0"/>
              <a:t>34</a:t>
            </a:fld>
            <a:endParaRPr lang="en-US"/>
          </a:p>
        </p:txBody>
      </p:sp>
    </p:spTree>
    <p:extLst>
      <p:ext uri="{BB962C8B-B14F-4D97-AF65-F5344CB8AC3E}">
        <p14:creationId xmlns:p14="http://schemas.microsoft.com/office/powerpoint/2010/main" val="322990324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Quebec has held two referendums</a:t>
            </a:r>
            <a:r>
              <a:rPr lang="en-US" baseline="0" dirty="0" smtClean="0"/>
              <a:t> to remove itself from the Confederation, nearly succeeding the second time.</a:t>
            </a:r>
            <a:endParaRPr lang="en-US" dirty="0"/>
          </a:p>
        </p:txBody>
      </p:sp>
      <p:sp>
        <p:nvSpPr>
          <p:cNvPr id="4" name="Slide Number Placeholder 3"/>
          <p:cNvSpPr>
            <a:spLocks noGrp="1"/>
          </p:cNvSpPr>
          <p:nvPr>
            <p:ph type="sldNum" sz="quarter" idx="10"/>
          </p:nvPr>
        </p:nvSpPr>
        <p:spPr/>
        <p:txBody>
          <a:bodyPr/>
          <a:lstStyle/>
          <a:p>
            <a:fld id="{5E05932D-C23A-4127-A9A0-34B88BB6443B}" type="slidenum">
              <a:rPr lang="en-US" smtClean="0"/>
              <a:t>35</a:t>
            </a:fld>
            <a:endParaRPr lang="en-US"/>
          </a:p>
        </p:txBody>
      </p:sp>
    </p:spTree>
    <p:extLst>
      <p:ext uri="{BB962C8B-B14F-4D97-AF65-F5344CB8AC3E}">
        <p14:creationId xmlns:p14="http://schemas.microsoft.com/office/powerpoint/2010/main" val="279893326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E05932D-C23A-4127-A9A0-34B88BB6443B}" type="slidenum">
              <a:rPr lang="en-US" smtClean="0"/>
              <a:t>36</a:t>
            </a:fld>
            <a:endParaRPr lang="en-US"/>
          </a:p>
        </p:txBody>
      </p:sp>
    </p:spTree>
    <p:extLst>
      <p:ext uri="{BB962C8B-B14F-4D97-AF65-F5344CB8AC3E}">
        <p14:creationId xmlns:p14="http://schemas.microsoft.com/office/powerpoint/2010/main" val="189048768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t>
            </a:r>
            <a:r>
              <a:rPr lang="en-US" b="1" dirty="0"/>
              <a:t>Statute of Westminster 1931</a:t>
            </a:r>
            <a:r>
              <a:rPr lang="en-US" dirty="0"/>
              <a:t> is an </a:t>
            </a:r>
            <a:r>
              <a:rPr lang="en-US" dirty="0">
                <a:hlinkClick r:id="rId3" tooltip="Act of Parliament"/>
              </a:rPr>
              <a:t>Act</a:t>
            </a:r>
            <a:r>
              <a:rPr lang="en-US" dirty="0"/>
              <a:t> of the </a:t>
            </a:r>
            <a:r>
              <a:rPr lang="en-US" dirty="0">
                <a:hlinkClick r:id="rId4" tooltip="Parliament of the United Kingdom"/>
              </a:rPr>
              <a:t>Parliament of the United Kingdom</a:t>
            </a:r>
            <a:r>
              <a:rPr lang="en-US" dirty="0"/>
              <a:t> and identical but separate versions of it are now domestic law within each of the other </a:t>
            </a:r>
            <a:r>
              <a:rPr lang="en-US" dirty="0">
                <a:hlinkClick r:id="rId5" tooltip="Commonwealth realm"/>
              </a:rPr>
              <a:t>Commonwealth realms</a:t>
            </a:r>
            <a:r>
              <a:rPr lang="en-US" dirty="0"/>
              <a:t>, to the extent that they have not been </a:t>
            </a:r>
            <a:r>
              <a:rPr lang="en-US" dirty="0">
                <a:hlinkClick r:id="rId6" tooltip="Implied repeal"/>
              </a:rPr>
              <a:t>implicitly repealed</a:t>
            </a:r>
            <a:r>
              <a:rPr lang="en-US" dirty="0"/>
              <a:t> by subsequent laws. Passed on 11 December 1931, the act established legislative equality between the self-governing </a:t>
            </a:r>
            <a:r>
              <a:rPr lang="en-US" dirty="0">
                <a:hlinkClick r:id="rId7" tooltip="Dominion"/>
              </a:rPr>
              <a:t>Dominions</a:t>
            </a:r>
            <a:r>
              <a:rPr lang="en-US" dirty="0"/>
              <a:t> of the </a:t>
            </a:r>
            <a:r>
              <a:rPr lang="en-US" dirty="0">
                <a:hlinkClick r:id="rId8" tooltip="British Empire"/>
              </a:rPr>
              <a:t>British </a:t>
            </a:r>
            <a:r>
              <a:rPr lang="en-US" dirty="0" err="1">
                <a:hlinkClick r:id="rId8" tooltip="British Empire"/>
              </a:rPr>
              <a:t>Empire</a:t>
            </a:r>
            <a:r>
              <a:rPr lang="en-US" dirty="0" err="1"/>
              <a:t>and</a:t>
            </a:r>
            <a:r>
              <a:rPr lang="en-US" dirty="0"/>
              <a:t> the United Kingdom, thereby marking the effective legislative independence of these countries, either immediately or upon ratification. The Statute of Westminster's relevance today is that it sets the basis for the continuing relationship between </a:t>
            </a:r>
            <a:r>
              <a:rPr lang="en-US" dirty="0" err="1"/>
              <a:t>the</a:t>
            </a:r>
            <a:r>
              <a:rPr lang="en-US" dirty="0" err="1">
                <a:hlinkClick r:id="rId5" tooltip="Commonwealth realm"/>
              </a:rPr>
              <a:t>Commonwealth</a:t>
            </a:r>
            <a:r>
              <a:rPr lang="en-US" dirty="0">
                <a:hlinkClick r:id="rId5" tooltip="Commonwealth realm"/>
              </a:rPr>
              <a:t> realms</a:t>
            </a:r>
            <a:r>
              <a:rPr lang="en-US" dirty="0"/>
              <a:t> and </a:t>
            </a:r>
            <a:r>
              <a:rPr lang="en-US" dirty="0">
                <a:hlinkClick r:id="rId9" tooltip="The Crown"/>
              </a:rPr>
              <a:t>the Crown</a:t>
            </a:r>
            <a:r>
              <a:rPr lang="en-US" dirty="0"/>
              <a:t>.</a:t>
            </a:r>
            <a:r>
              <a:rPr lang="en-US" baseline="30000" dirty="0">
                <a:hlinkClick r:id="rId10"/>
              </a:rPr>
              <a:t>[2]</a:t>
            </a:r>
            <a:endParaRPr lang="en-US" baseline="30000" dirty="0"/>
          </a:p>
          <a:p>
            <a:endParaRPr lang="en-US" baseline="30000" dirty="0"/>
          </a:p>
          <a:p>
            <a:r>
              <a:rPr lang="en-US" dirty="0"/>
              <a:t>The </a:t>
            </a:r>
            <a:r>
              <a:rPr lang="en-US" b="1" dirty="0"/>
              <a:t>Canada Act 1982</a:t>
            </a:r>
            <a:r>
              <a:rPr lang="en-US" dirty="0"/>
              <a:t> (1982 c. 11) is an </a:t>
            </a:r>
            <a:r>
              <a:rPr lang="en-US" dirty="0">
                <a:hlinkClick r:id="rId3" tooltip="Act of Parliament"/>
              </a:rPr>
              <a:t>Act</a:t>
            </a:r>
            <a:r>
              <a:rPr lang="en-US" dirty="0"/>
              <a:t> of the </a:t>
            </a:r>
            <a:r>
              <a:rPr lang="en-US" dirty="0">
                <a:hlinkClick r:id="rId4" tooltip="Parliament of the United Kingdom"/>
              </a:rPr>
              <a:t>Parliament of the United Kingdom</a:t>
            </a:r>
            <a:r>
              <a:rPr lang="en-US" dirty="0"/>
              <a:t> that was passed at the request of the Canadian federal government to "</a:t>
            </a:r>
            <a:r>
              <a:rPr lang="en-US" dirty="0">
                <a:hlinkClick r:id="rId11" tooltip="Patriation"/>
              </a:rPr>
              <a:t>patriate</a:t>
            </a:r>
            <a:r>
              <a:rPr lang="en-US" dirty="0"/>
              <a:t>" </a:t>
            </a:r>
            <a:r>
              <a:rPr lang="en-US" dirty="0">
                <a:hlinkClick r:id="rId12" tooltip="Canada"/>
              </a:rPr>
              <a:t>Canada</a:t>
            </a:r>
            <a:r>
              <a:rPr lang="en-US" dirty="0"/>
              <a:t>'s constitution, ending the necessity for the country to request certain types of amendment to </a:t>
            </a:r>
            <a:r>
              <a:rPr lang="en-US" dirty="0" err="1"/>
              <a:t>the</a:t>
            </a:r>
            <a:r>
              <a:rPr lang="en-US" dirty="0" err="1">
                <a:hlinkClick r:id="rId13" tooltip="Constitution of Canada"/>
              </a:rPr>
              <a:t>Constitution</a:t>
            </a:r>
            <a:r>
              <a:rPr lang="en-US" dirty="0">
                <a:hlinkClick r:id="rId13" tooltip="Constitution of Canada"/>
              </a:rPr>
              <a:t> of Canada</a:t>
            </a:r>
            <a:r>
              <a:rPr lang="en-US" dirty="0"/>
              <a:t> to be made by the British parliament. The Act also formally ended the "request and consent" provisions of </a:t>
            </a:r>
            <a:r>
              <a:rPr lang="en-US" dirty="0" err="1"/>
              <a:t>the</a:t>
            </a:r>
            <a:r>
              <a:rPr lang="en-US" dirty="0" err="1">
                <a:hlinkClick r:id="rId14" tooltip="Statute of Westminster 1931"/>
              </a:rPr>
              <a:t>Statute</a:t>
            </a:r>
            <a:r>
              <a:rPr lang="en-US" dirty="0">
                <a:hlinkClick r:id="rId14" tooltip="Statute of Westminster 1931"/>
              </a:rPr>
              <a:t> of Westminster 1931</a:t>
            </a:r>
            <a:r>
              <a:rPr lang="en-US" dirty="0"/>
              <a:t> in relation to Canada, whereby the British parliament had a general power to pass laws extending to Canada at its own request.</a:t>
            </a:r>
            <a:endParaRPr lang="en-US" dirty="0"/>
          </a:p>
        </p:txBody>
      </p:sp>
      <p:sp>
        <p:nvSpPr>
          <p:cNvPr id="4" name="Slide Number Placeholder 3"/>
          <p:cNvSpPr>
            <a:spLocks noGrp="1"/>
          </p:cNvSpPr>
          <p:nvPr>
            <p:ph type="sldNum" sz="quarter" idx="10"/>
          </p:nvPr>
        </p:nvSpPr>
        <p:spPr/>
        <p:txBody>
          <a:bodyPr/>
          <a:lstStyle/>
          <a:p>
            <a:fld id="{5E05932D-C23A-4127-A9A0-34B88BB6443B}" type="slidenum">
              <a:rPr lang="en-US" smtClean="0"/>
              <a:t>37</a:t>
            </a:fld>
            <a:endParaRPr lang="en-US"/>
          </a:p>
        </p:txBody>
      </p:sp>
    </p:spTree>
    <p:extLst>
      <p:ext uri="{BB962C8B-B14F-4D97-AF65-F5344CB8AC3E}">
        <p14:creationId xmlns:p14="http://schemas.microsoft.com/office/powerpoint/2010/main" val="325582758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E05932D-C23A-4127-A9A0-34B88BB6443B}" type="slidenum">
              <a:rPr lang="en-US" smtClean="0"/>
              <a:t>38</a:t>
            </a:fld>
            <a:endParaRPr lang="en-US"/>
          </a:p>
        </p:txBody>
      </p:sp>
    </p:spTree>
    <p:extLst>
      <p:ext uri="{BB962C8B-B14F-4D97-AF65-F5344CB8AC3E}">
        <p14:creationId xmlns:p14="http://schemas.microsoft.com/office/powerpoint/2010/main" val="235029869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E05932D-C23A-4127-A9A0-34B88BB6443B}" type="slidenum">
              <a:rPr lang="en-US" smtClean="0"/>
              <a:t>39</a:t>
            </a:fld>
            <a:endParaRPr lang="en-US"/>
          </a:p>
        </p:txBody>
      </p:sp>
    </p:spTree>
    <p:extLst>
      <p:ext uri="{BB962C8B-B14F-4D97-AF65-F5344CB8AC3E}">
        <p14:creationId xmlns:p14="http://schemas.microsoft.com/office/powerpoint/2010/main" val="7702195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E05932D-C23A-4127-A9A0-34B88BB6443B}" type="slidenum">
              <a:rPr lang="en-US" smtClean="0"/>
              <a:t>4</a:t>
            </a:fld>
            <a:endParaRPr lang="en-US"/>
          </a:p>
        </p:txBody>
      </p:sp>
    </p:spTree>
    <p:extLst>
      <p:ext uri="{BB962C8B-B14F-4D97-AF65-F5344CB8AC3E}">
        <p14:creationId xmlns:p14="http://schemas.microsoft.com/office/powerpoint/2010/main" val="85593258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E05932D-C23A-4127-A9A0-34B88BB6443B}" type="slidenum">
              <a:rPr lang="en-US" smtClean="0"/>
              <a:t>40</a:t>
            </a:fld>
            <a:endParaRPr lang="en-US"/>
          </a:p>
        </p:txBody>
      </p:sp>
    </p:spTree>
    <p:extLst>
      <p:ext uri="{BB962C8B-B14F-4D97-AF65-F5344CB8AC3E}">
        <p14:creationId xmlns:p14="http://schemas.microsoft.com/office/powerpoint/2010/main" val="34891624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E05932D-C23A-4127-A9A0-34B88BB6443B}" type="slidenum">
              <a:rPr lang="en-US" smtClean="0"/>
              <a:t>41</a:t>
            </a:fld>
            <a:endParaRPr lang="en-US"/>
          </a:p>
        </p:txBody>
      </p:sp>
    </p:spTree>
    <p:extLst>
      <p:ext uri="{BB962C8B-B14F-4D97-AF65-F5344CB8AC3E}">
        <p14:creationId xmlns:p14="http://schemas.microsoft.com/office/powerpoint/2010/main" val="193447765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E05932D-C23A-4127-A9A0-34B88BB6443B}" type="slidenum">
              <a:rPr lang="en-US" smtClean="0"/>
              <a:t>42</a:t>
            </a:fld>
            <a:endParaRPr lang="en-US"/>
          </a:p>
        </p:txBody>
      </p:sp>
    </p:spTree>
    <p:extLst>
      <p:ext uri="{BB962C8B-B14F-4D97-AF65-F5344CB8AC3E}">
        <p14:creationId xmlns:p14="http://schemas.microsoft.com/office/powerpoint/2010/main" val="59726286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Between 1866 and 1870, the </a:t>
            </a:r>
            <a:r>
              <a:rPr lang="en-US" b="1" dirty="0" err="1"/>
              <a:t>Fenian</a:t>
            </a:r>
            <a:r>
              <a:rPr lang="en-US" b="1" dirty="0"/>
              <a:t> raids</a:t>
            </a:r>
            <a:r>
              <a:rPr lang="en-US" dirty="0"/>
              <a:t> of the </a:t>
            </a:r>
            <a:r>
              <a:rPr lang="en-US" dirty="0" err="1">
                <a:hlinkClick r:id="rId3" tooltip="Fenian Brotherhood"/>
              </a:rPr>
              <a:t>Fenian</a:t>
            </a:r>
            <a:r>
              <a:rPr lang="en-US" dirty="0">
                <a:hlinkClick r:id="rId3" tooltip="Fenian Brotherhood"/>
              </a:rPr>
              <a:t> Brotherhood</a:t>
            </a:r>
            <a:r>
              <a:rPr lang="en-US" dirty="0"/>
              <a:t>, an </a:t>
            </a:r>
            <a:r>
              <a:rPr lang="en-US" dirty="0">
                <a:hlinkClick r:id="rId4" tooltip="Irish Republican"/>
              </a:rPr>
              <a:t>Irish Republican</a:t>
            </a:r>
            <a:r>
              <a:rPr lang="en-US" dirty="0"/>
              <a:t> organization who were based in </a:t>
            </a:r>
            <a:r>
              <a:rPr lang="en-US" dirty="0" err="1"/>
              <a:t>the</a:t>
            </a:r>
            <a:r>
              <a:rPr lang="en-US" dirty="0" err="1">
                <a:hlinkClick r:id="rId5" tooltip="United States"/>
              </a:rPr>
              <a:t>United</a:t>
            </a:r>
            <a:r>
              <a:rPr lang="en-US" dirty="0">
                <a:hlinkClick r:id="rId5" tooltip="United States"/>
              </a:rPr>
              <a:t> States</a:t>
            </a:r>
            <a:r>
              <a:rPr lang="en-US" dirty="0"/>
              <a:t>, on </a:t>
            </a:r>
            <a:r>
              <a:rPr lang="en-US" dirty="0">
                <a:hlinkClick r:id="rId6" tooltip="British army"/>
              </a:rPr>
              <a:t>British army</a:t>
            </a:r>
            <a:r>
              <a:rPr lang="en-US" dirty="0"/>
              <a:t> forts, customs posts and other targets in </a:t>
            </a:r>
            <a:r>
              <a:rPr lang="en-US" dirty="0">
                <a:hlinkClick r:id="rId7" tooltip="Canada"/>
              </a:rPr>
              <a:t>Canada</a:t>
            </a:r>
            <a:r>
              <a:rPr lang="en-US" dirty="0"/>
              <a:t>, were fought to bring pressure on </a:t>
            </a:r>
            <a:r>
              <a:rPr lang="en-US" dirty="0">
                <a:hlinkClick r:id="rId8" tooltip="United Kingdom of Great Britain and Ireland"/>
              </a:rPr>
              <a:t>Britain</a:t>
            </a:r>
            <a:r>
              <a:rPr lang="en-US" dirty="0"/>
              <a:t> to withdraw from </a:t>
            </a:r>
            <a:r>
              <a:rPr lang="en-US" dirty="0">
                <a:hlinkClick r:id="rId9" tooltip="Ireland"/>
              </a:rPr>
              <a:t>Ireland</a:t>
            </a:r>
            <a:r>
              <a:rPr lang="en-US" dirty="0"/>
              <a:t>. They divided Catholic </a:t>
            </a:r>
            <a:r>
              <a:rPr lang="en-US" dirty="0">
                <a:hlinkClick r:id="rId10" tooltip="Irish-Canadian"/>
              </a:rPr>
              <a:t>Irish-Canadians</a:t>
            </a:r>
            <a:r>
              <a:rPr lang="en-US" dirty="0"/>
              <a:t>, many of whom were torn between loyalty to their new home and sympathy for the aims of the </a:t>
            </a:r>
            <a:r>
              <a:rPr lang="en-US" dirty="0" err="1">
                <a:hlinkClick r:id="rId11" tooltip="Fenian"/>
              </a:rPr>
              <a:t>Fenians</a:t>
            </a:r>
            <a:r>
              <a:rPr lang="en-US" dirty="0"/>
              <a:t>. The </a:t>
            </a:r>
            <a:r>
              <a:rPr lang="en-US" dirty="0">
                <a:hlinkClick r:id="rId12" tooltip="Protestant"/>
              </a:rPr>
              <a:t>Protestant</a:t>
            </a:r>
            <a:r>
              <a:rPr lang="en-US" dirty="0"/>
              <a:t> Irish were generally loyal to Britain and fought with the </a:t>
            </a:r>
            <a:r>
              <a:rPr lang="en-US" dirty="0">
                <a:hlinkClick r:id="rId13" tooltip="Orange Order in Canada"/>
              </a:rPr>
              <a:t>Orange </a:t>
            </a:r>
            <a:r>
              <a:rPr lang="en-US" dirty="0" err="1">
                <a:hlinkClick r:id="rId13" tooltip="Orange Order in Canada"/>
              </a:rPr>
              <a:t>Order</a:t>
            </a:r>
            <a:r>
              <a:rPr lang="en-US" dirty="0" err="1"/>
              <a:t>against</a:t>
            </a:r>
            <a:r>
              <a:rPr lang="en-US" dirty="0"/>
              <a:t> the </a:t>
            </a:r>
            <a:r>
              <a:rPr lang="en-US" dirty="0" err="1"/>
              <a:t>Fenians</a:t>
            </a:r>
            <a:r>
              <a:rPr lang="en-US" dirty="0"/>
              <a:t>. While the U.S. authorities arrested the men and confiscated their arms, there is speculation that some in the U.S. government had turned a blind eye to the preparations for the invasion, angered at actions that could have been construed as </a:t>
            </a:r>
            <a:r>
              <a:rPr lang="en-US" dirty="0">
                <a:hlinkClick r:id="rId14" tooltip="Canada in the American Civil War"/>
              </a:rPr>
              <a:t>British assistance</a:t>
            </a:r>
            <a:r>
              <a:rPr lang="en-US" dirty="0"/>
              <a:t> to the </a:t>
            </a:r>
            <a:r>
              <a:rPr lang="en-US" dirty="0">
                <a:hlinkClick r:id="rId15" tooltip="Confederate States of America"/>
              </a:rPr>
              <a:t>Confederacy</a:t>
            </a:r>
            <a:r>
              <a:rPr lang="en-US" dirty="0"/>
              <a:t> during the </a:t>
            </a:r>
            <a:r>
              <a:rPr lang="en-US" dirty="0">
                <a:hlinkClick r:id="rId16" tooltip="American Civil War"/>
              </a:rPr>
              <a:t>American Civil War</a:t>
            </a:r>
            <a:r>
              <a:rPr lang="en-US" dirty="0"/>
              <a:t>. There were five </a:t>
            </a:r>
            <a:r>
              <a:rPr lang="en-US" dirty="0" err="1"/>
              <a:t>Fenian</a:t>
            </a:r>
            <a:r>
              <a:rPr lang="en-US" dirty="0"/>
              <a:t> raids of note.</a:t>
            </a:r>
            <a:endParaRPr lang="en-US" dirty="0"/>
          </a:p>
        </p:txBody>
      </p:sp>
      <p:sp>
        <p:nvSpPr>
          <p:cNvPr id="4" name="Slide Number Placeholder 3"/>
          <p:cNvSpPr>
            <a:spLocks noGrp="1"/>
          </p:cNvSpPr>
          <p:nvPr>
            <p:ph type="sldNum" sz="quarter" idx="10"/>
          </p:nvPr>
        </p:nvSpPr>
        <p:spPr/>
        <p:txBody>
          <a:bodyPr/>
          <a:lstStyle/>
          <a:p>
            <a:fld id="{5E05932D-C23A-4127-A9A0-34B88BB6443B}" type="slidenum">
              <a:rPr lang="en-US" smtClean="0"/>
              <a:t>43</a:t>
            </a:fld>
            <a:endParaRPr lang="en-US"/>
          </a:p>
        </p:txBody>
      </p:sp>
    </p:spTree>
    <p:extLst>
      <p:ext uri="{BB962C8B-B14F-4D97-AF65-F5344CB8AC3E}">
        <p14:creationId xmlns:p14="http://schemas.microsoft.com/office/powerpoint/2010/main" val="335866286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t>
            </a:r>
            <a:r>
              <a:rPr lang="en-US" b="1" dirty="0"/>
              <a:t>Canadian–American Reciprocity Treaty</a:t>
            </a:r>
            <a:r>
              <a:rPr lang="en-US" dirty="0"/>
              <a:t> of 1854, also known as the </a:t>
            </a:r>
            <a:r>
              <a:rPr lang="en-US" b="1" dirty="0">
                <a:hlinkClick r:id="rId3" tooltip="James Bruce, 8th Earl of Elgin"/>
              </a:rPr>
              <a:t>Elgin</a:t>
            </a:r>
            <a:r>
              <a:rPr lang="en-US" b="1" dirty="0"/>
              <a:t>-</a:t>
            </a:r>
            <a:r>
              <a:rPr lang="en-US" b="1" dirty="0">
                <a:hlinkClick r:id="rId4" tooltip="William L. Marcy"/>
              </a:rPr>
              <a:t>Marcy</a:t>
            </a:r>
            <a:r>
              <a:rPr lang="en-US" b="1" dirty="0"/>
              <a:t> Treaty</a:t>
            </a:r>
            <a:r>
              <a:rPr lang="en-US" dirty="0"/>
              <a:t>, was a trade treaty between Great Britain and the </a:t>
            </a:r>
            <a:r>
              <a:rPr lang="en-US" dirty="0">
                <a:hlinkClick r:id="rId5" tooltip="United States"/>
              </a:rPr>
              <a:t>United States</a:t>
            </a:r>
            <a:r>
              <a:rPr lang="en-US" dirty="0"/>
              <a:t>, applying to British possessions in North America including the </a:t>
            </a:r>
            <a:r>
              <a:rPr lang="en-US" dirty="0">
                <a:hlinkClick r:id="rId6" tooltip="United Province of Canada"/>
              </a:rPr>
              <a:t>United Province of Canada</a:t>
            </a:r>
            <a:r>
              <a:rPr lang="en-US" dirty="0"/>
              <a:t>, </a:t>
            </a:r>
            <a:r>
              <a:rPr lang="en-US" dirty="0">
                <a:hlinkClick r:id="rId7" tooltip="New Brunswick"/>
              </a:rPr>
              <a:t>New Brunswick</a:t>
            </a:r>
            <a:r>
              <a:rPr lang="en-US" dirty="0"/>
              <a:t>, </a:t>
            </a:r>
            <a:r>
              <a:rPr lang="en-US" dirty="0">
                <a:hlinkClick r:id="rId8" tooltip="Nova Scotia"/>
              </a:rPr>
              <a:t>Nova Scotia</a:t>
            </a:r>
            <a:r>
              <a:rPr lang="en-US" dirty="0"/>
              <a:t>, </a:t>
            </a:r>
            <a:r>
              <a:rPr lang="en-US" dirty="0">
                <a:hlinkClick r:id="rId9" tooltip="Prince Edward Island"/>
              </a:rPr>
              <a:t>Prince Edward Island</a:t>
            </a:r>
            <a:r>
              <a:rPr lang="en-US" dirty="0"/>
              <a:t>, and </a:t>
            </a:r>
            <a:r>
              <a:rPr lang="en-US" dirty="0">
                <a:hlinkClick r:id="rId10" tooltip="Newfoundland Colony"/>
              </a:rPr>
              <a:t>Newfoundland Colony</a:t>
            </a:r>
            <a:r>
              <a:rPr lang="en-US" dirty="0"/>
              <a:t>. It covered raw materials and was in effect from 1854 to 1865. It represented a move toward free trade, and was opposed by protectionist elements in the United States. After the conclusion of the </a:t>
            </a:r>
            <a:r>
              <a:rPr lang="en-US" dirty="0">
                <a:hlinkClick r:id="rId11" tooltip="American Civil War"/>
              </a:rPr>
              <a:t>American Civil War</a:t>
            </a:r>
            <a:r>
              <a:rPr lang="en-US" dirty="0"/>
              <a:t>, these protectionist elements were joined by Americans angry at apparent British support for the </a:t>
            </a:r>
            <a:r>
              <a:rPr lang="en-US" dirty="0">
                <a:hlinkClick r:id="rId12" tooltip="Confederate States of America"/>
              </a:rPr>
              <a:t>Confederate States of America</a:t>
            </a:r>
            <a:r>
              <a:rPr lang="en-US" dirty="0"/>
              <a:t> during the war, and the alliance was successful in terminating the treaty in 1866. The response in </a:t>
            </a:r>
            <a:r>
              <a:rPr lang="en-US" dirty="0">
                <a:hlinkClick r:id="rId13" tooltip="British North America"/>
              </a:rPr>
              <a:t>British North America</a:t>
            </a:r>
            <a:r>
              <a:rPr lang="en-US" dirty="0"/>
              <a:t> was to confederate into the </a:t>
            </a:r>
            <a:r>
              <a:rPr lang="en-US" dirty="0">
                <a:hlinkClick r:id="rId14" tooltip="Dominion of Canada"/>
              </a:rPr>
              <a:t>Dominion of Canada</a:t>
            </a:r>
            <a:r>
              <a:rPr lang="en-US" dirty="0"/>
              <a:t> (1867), which was expected to open up many new economic opportunities inside Canada, and also unify the colonies against growing expansionist sentiments in the United States associated with the </a:t>
            </a:r>
            <a:r>
              <a:rPr lang="en-US" dirty="0">
                <a:hlinkClick r:id="rId15" tooltip="Alaska Purchase"/>
              </a:rPr>
              <a:t>Alaska Purchase</a:t>
            </a:r>
            <a:r>
              <a:rPr lang="en-US" dirty="0"/>
              <a:t>. Attempts by the </a:t>
            </a:r>
            <a:r>
              <a:rPr lang="en-US" dirty="0">
                <a:hlinkClick r:id="rId16" tooltip="Liberal Party of Canada"/>
              </a:rPr>
              <a:t>Liberal Party of Canada</a:t>
            </a:r>
            <a:r>
              <a:rPr lang="en-US" dirty="0"/>
              <a:t> to revive free trade in 1911 led to a </a:t>
            </a:r>
            <a:r>
              <a:rPr lang="en-US" dirty="0">
                <a:hlinkClick r:id="rId17" tooltip="Canadian federal election, 1911"/>
              </a:rPr>
              <a:t>political victory</a:t>
            </a:r>
            <a:r>
              <a:rPr lang="en-US" dirty="0"/>
              <a:t> for </a:t>
            </a:r>
            <a:r>
              <a:rPr lang="en-US" dirty="0">
                <a:hlinkClick r:id="rId18" tooltip="Conservative Party of Canada (1867–1942)"/>
              </a:rPr>
              <a:t>Conservatives</a:t>
            </a:r>
            <a:r>
              <a:rPr lang="en-US" dirty="0"/>
              <a:t> who warned that Canada would be swallowed up by its giant neighbor. Talk of reciprocity was put on hold for decades.</a:t>
            </a:r>
            <a:endParaRPr lang="en-US" dirty="0"/>
          </a:p>
        </p:txBody>
      </p:sp>
      <p:sp>
        <p:nvSpPr>
          <p:cNvPr id="4" name="Slide Number Placeholder 3"/>
          <p:cNvSpPr>
            <a:spLocks noGrp="1"/>
          </p:cNvSpPr>
          <p:nvPr>
            <p:ph type="sldNum" sz="quarter" idx="10"/>
          </p:nvPr>
        </p:nvSpPr>
        <p:spPr/>
        <p:txBody>
          <a:bodyPr/>
          <a:lstStyle/>
          <a:p>
            <a:fld id="{5E05932D-C23A-4127-A9A0-34B88BB6443B}" type="slidenum">
              <a:rPr lang="en-US" smtClean="0"/>
              <a:t>44</a:t>
            </a:fld>
            <a:endParaRPr lang="en-US"/>
          </a:p>
        </p:txBody>
      </p:sp>
    </p:spTree>
    <p:extLst>
      <p:ext uri="{BB962C8B-B14F-4D97-AF65-F5344CB8AC3E}">
        <p14:creationId xmlns:p14="http://schemas.microsoft.com/office/powerpoint/2010/main" val="401109083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E05932D-C23A-4127-A9A0-34B88BB6443B}" type="slidenum">
              <a:rPr lang="en-US" smtClean="0"/>
              <a:t>45</a:t>
            </a:fld>
            <a:endParaRPr lang="en-US"/>
          </a:p>
        </p:txBody>
      </p:sp>
    </p:spTree>
    <p:extLst>
      <p:ext uri="{BB962C8B-B14F-4D97-AF65-F5344CB8AC3E}">
        <p14:creationId xmlns:p14="http://schemas.microsoft.com/office/powerpoint/2010/main" val="3078145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E05932D-C23A-4127-A9A0-34B88BB6443B}" type="slidenum">
              <a:rPr lang="en-US" smtClean="0"/>
              <a:t>46</a:t>
            </a:fld>
            <a:endParaRPr lang="en-US"/>
          </a:p>
        </p:txBody>
      </p:sp>
    </p:spTree>
    <p:extLst>
      <p:ext uri="{BB962C8B-B14F-4D97-AF65-F5344CB8AC3E}">
        <p14:creationId xmlns:p14="http://schemas.microsoft.com/office/powerpoint/2010/main" val="368772460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E05932D-C23A-4127-A9A0-34B88BB6443B}" type="slidenum">
              <a:rPr lang="en-US" smtClean="0"/>
              <a:t>47</a:t>
            </a:fld>
            <a:endParaRPr lang="en-US"/>
          </a:p>
        </p:txBody>
      </p:sp>
    </p:spTree>
    <p:extLst>
      <p:ext uri="{BB962C8B-B14F-4D97-AF65-F5344CB8AC3E}">
        <p14:creationId xmlns:p14="http://schemas.microsoft.com/office/powerpoint/2010/main" val="1111354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E05932D-C23A-4127-A9A0-34B88BB6443B}" type="slidenum">
              <a:rPr lang="en-US" smtClean="0"/>
              <a:t>48</a:t>
            </a:fld>
            <a:endParaRPr lang="en-US"/>
          </a:p>
        </p:txBody>
      </p:sp>
    </p:spTree>
    <p:extLst>
      <p:ext uri="{BB962C8B-B14F-4D97-AF65-F5344CB8AC3E}">
        <p14:creationId xmlns:p14="http://schemas.microsoft.com/office/powerpoint/2010/main" val="341974515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E05932D-C23A-4127-A9A0-34B88BB6443B}" type="slidenum">
              <a:rPr lang="en-US" smtClean="0"/>
              <a:t>49</a:t>
            </a:fld>
            <a:endParaRPr lang="en-US"/>
          </a:p>
        </p:txBody>
      </p:sp>
    </p:spTree>
    <p:extLst>
      <p:ext uri="{BB962C8B-B14F-4D97-AF65-F5344CB8AC3E}">
        <p14:creationId xmlns:p14="http://schemas.microsoft.com/office/powerpoint/2010/main" val="13858558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E05932D-C23A-4127-A9A0-34B88BB6443B}" type="slidenum">
              <a:rPr lang="en-US" smtClean="0"/>
              <a:t>5</a:t>
            </a:fld>
            <a:endParaRPr lang="en-US"/>
          </a:p>
        </p:txBody>
      </p:sp>
    </p:spTree>
    <p:extLst>
      <p:ext uri="{BB962C8B-B14F-4D97-AF65-F5344CB8AC3E}">
        <p14:creationId xmlns:p14="http://schemas.microsoft.com/office/powerpoint/2010/main" val="382972647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E05932D-C23A-4127-A9A0-34B88BB6443B}" type="slidenum">
              <a:rPr lang="en-US" smtClean="0"/>
              <a:t>50</a:t>
            </a:fld>
            <a:endParaRPr lang="en-US"/>
          </a:p>
        </p:txBody>
      </p:sp>
    </p:spTree>
    <p:extLst>
      <p:ext uri="{BB962C8B-B14F-4D97-AF65-F5344CB8AC3E}">
        <p14:creationId xmlns:p14="http://schemas.microsoft.com/office/powerpoint/2010/main" val="6032995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E05932D-C23A-4127-A9A0-34B88BB6443B}" type="slidenum">
              <a:rPr lang="en-US" smtClean="0"/>
              <a:t>6</a:t>
            </a:fld>
            <a:endParaRPr lang="en-US"/>
          </a:p>
        </p:txBody>
      </p:sp>
    </p:spTree>
    <p:extLst>
      <p:ext uri="{BB962C8B-B14F-4D97-AF65-F5344CB8AC3E}">
        <p14:creationId xmlns:p14="http://schemas.microsoft.com/office/powerpoint/2010/main" val="36018144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E05932D-C23A-4127-A9A0-34B88BB6443B}" type="slidenum">
              <a:rPr lang="en-US" smtClean="0"/>
              <a:t>7</a:t>
            </a:fld>
            <a:endParaRPr lang="en-US"/>
          </a:p>
        </p:txBody>
      </p:sp>
    </p:spTree>
    <p:extLst>
      <p:ext uri="{BB962C8B-B14F-4D97-AF65-F5344CB8AC3E}">
        <p14:creationId xmlns:p14="http://schemas.microsoft.com/office/powerpoint/2010/main" val="4036122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Republican</a:t>
            </a:r>
            <a:r>
              <a:rPr lang="en-US" baseline="0" dirty="0" smtClean="0"/>
              <a:t>ism- Supreme power is held by elected representatives (not king)</a:t>
            </a:r>
          </a:p>
          <a:p>
            <a:r>
              <a:rPr lang="en-US" baseline="0" dirty="0" smtClean="0"/>
              <a:t>Liberalism- favored individual rights, free trade, political and social reform.</a:t>
            </a:r>
          </a:p>
          <a:p>
            <a:endParaRPr lang="en-US" baseline="0" dirty="0" smtClean="0"/>
          </a:p>
          <a:p>
            <a:r>
              <a:rPr lang="en-US" baseline="0" dirty="0" smtClean="0"/>
              <a:t>Conservative- supported free enterprise and private ownership.</a:t>
            </a:r>
          </a:p>
          <a:p>
            <a:r>
              <a:rPr lang="en-US" baseline="0" dirty="0" err="1" smtClean="0"/>
              <a:t>Toryism</a:t>
            </a:r>
            <a:r>
              <a:rPr lang="en-US" baseline="0" dirty="0" smtClean="0"/>
              <a:t>- favored the established church (Anglican), political </a:t>
            </a:r>
            <a:r>
              <a:rPr lang="en-US" baseline="0" dirty="0" err="1" smtClean="0"/>
              <a:t>empirial</a:t>
            </a:r>
            <a:r>
              <a:rPr lang="en-US" baseline="0" dirty="0" smtClean="0"/>
              <a:t> order, and loyalty to the Crown.</a:t>
            </a:r>
            <a:endParaRPr lang="en-US" dirty="0"/>
          </a:p>
        </p:txBody>
      </p:sp>
      <p:sp>
        <p:nvSpPr>
          <p:cNvPr id="4" name="Slide Number Placeholder 3"/>
          <p:cNvSpPr>
            <a:spLocks noGrp="1"/>
          </p:cNvSpPr>
          <p:nvPr>
            <p:ph type="sldNum" sz="quarter" idx="10"/>
          </p:nvPr>
        </p:nvSpPr>
        <p:spPr/>
        <p:txBody>
          <a:bodyPr/>
          <a:lstStyle/>
          <a:p>
            <a:fld id="{5E05932D-C23A-4127-A9A0-34B88BB6443B}" type="slidenum">
              <a:rPr lang="en-US" smtClean="0"/>
              <a:t>8</a:t>
            </a:fld>
            <a:endParaRPr lang="en-US"/>
          </a:p>
        </p:txBody>
      </p:sp>
    </p:spTree>
    <p:extLst>
      <p:ext uri="{BB962C8B-B14F-4D97-AF65-F5344CB8AC3E}">
        <p14:creationId xmlns:p14="http://schemas.microsoft.com/office/powerpoint/2010/main" val="1796449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E05932D-C23A-4127-A9A0-34B88BB6443B}" type="slidenum">
              <a:rPr lang="en-US" smtClean="0"/>
              <a:t>9</a:t>
            </a:fld>
            <a:endParaRPr lang="en-US"/>
          </a:p>
        </p:txBody>
      </p:sp>
    </p:spTree>
    <p:extLst>
      <p:ext uri="{BB962C8B-B14F-4D97-AF65-F5344CB8AC3E}">
        <p14:creationId xmlns:p14="http://schemas.microsoft.com/office/powerpoint/2010/main" val="42114364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B2CD9BC-4242-48F0-94AB-A1115ACD576B}" type="datetimeFigureOut">
              <a:rPr lang="en-US" smtClean="0"/>
              <a:t>10/21/2014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1AC488-FD42-464D-A868-E82EFC7125F5}" type="slidenum">
              <a:rPr lang="en-US" smtClean="0"/>
              <a:t>‹#›</a:t>
            </a:fld>
            <a:endParaRPr lang="en-US"/>
          </a:p>
        </p:txBody>
      </p:sp>
    </p:spTree>
    <p:extLst>
      <p:ext uri="{BB962C8B-B14F-4D97-AF65-F5344CB8AC3E}">
        <p14:creationId xmlns:p14="http://schemas.microsoft.com/office/powerpoint/2010/main" val="1768076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B2CD9BC-4242-48F0-94AB-A1115ACD576B}" type="datetimeFigureOut">
              <a:rPr lang="en-US" smtClean="0"/>
              <a:t>10/21/2014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1AC488-FD42-464D-A868-E82EFC7125F5}" type="slidenum">
              <a:rPr lang="en-US" smtClean="0"/>
              <a:t>‹#›</a:t>
            </a:fld>
            <a:endParaRPr lang="en-US"/>
          </a:p>
        </p:txBody>
      </p:sp>
    </p:spTree>
    <p:extLst>
      <p:ext uri="{BB962C8B-B14F-4D97-AF65-F5344CB8AC3E}">
        <p14:creationId xmlns:p14="http://schemas.microsoft.com/office/powerpoint/2010/main" val="38708999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B2CD9BC-4242-48F0-94AB-A1115ACD576B}" type="datetimeFigureOut">
              <a:rPr lang="en-US" smtClean="0"/>
              <a:t>10/21/2014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1AC488-FD42-464D-A868-E82EFC7125F5}" type="slidenum">
              <a:rPr lang="en-US" smtClean="0"/>
              <a:t>‹#›</a:t>
            </a:fld>
            <a:endParaRPr lang="en-US"/>
          </a:p>
        </p:txBody>
      </p:sp>
    </p:spTree>
    <p:extLst>
      <p:ext uri="{BB962C8B-B14F-4D97-AF65-F5344CB8AC3E}">
        <p14:creationId xmlns:p14="http://schemas.microsoft.com/office/powerpoint/2010/main" val="31036173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lt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lt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93A7A10E-60CC-4B5E-9DBD-356DBE0F7BC9}" type="slidenum">
              <a:rPr lang="en-US" altLang="en-US"/>
              <a:pPr/>
              <a:t>‹#›</a:t>
            </a:fld>
            <a:endParaRPr lang="en-US" altLang="en-US"/>
          </a:p>
        </p:txBody>
      </p:sp>
    </p:spTree>
    <p:extLst>
      <p:ext uri="{BB962C8B-B14F-4D97-AF65-F5344CB8AC3E}">
        <p14:creationId xmlns:p14="http://schemas.microsoft.com/office/powerpoint/2010/main" val="3274796696"/>
      </p:ext>
    </p:extLst>
  </p:cSld>
  <p:clrMapOvr>
    <a:masterClrMapping/>
  </p:clrMapOvr>
  <p:transition spd="med">
    <p:zo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B2CD9BC-4242-48F0-94AB-A1115ACD576B}" type="datetimeFigureOut">
              <a:rPr lang="en-US" smtClean="0"/>
              <a:t>10/21/2014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1AC488-FD42-464D-A868-E82EFC7125F5}" type="slidenum">
              <a:rPr lang="en-US" smtClean="0"/>
              <a:t>‹#›</a:t>
            </a:fld>
            <a:endParaRPr lang="en-US"/>
          </a:p>
        </p:txBody>
      </p:sp>
    </p:spTree>
    <p:extLst>
      <p:ext uri="{BB962C8B-B14F-4D97-AF65-F5344CB8AC3E}">
        <p14:creationId xmlns:p14="http://schemas.microsoft.com/office/powerpoint/2010/main" val="42921479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B2CD9BC-4242-48F0-94AB-A1115ACD576B}" type="datetimeFigureOut">
              <a:rPr lang="en-US" smtClean="0"/>
              <a:t>10/21/2014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1AC488-FD42-464D-A868-E82EFC7125F5}" type="slidenum">
              <a:rPr lang="en-US" smtClean="0"/>
              <a:t>‹#›</a:t>
            </a:fld>
            <a:endParaRPr lang="en-US"/>
          </a:p>
        </p:txBody>
      </p:sp>
    </p:spTree>
    <p:extLst>
      <p:ext uri="{BB962C8B-B14F-4D97-AF65-F5344CB8AC3E}">
        <p14:creationId xmlns:p14="http://schemas.microsoft.com/office/powerpoint/2010/main" val="12324014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B2CD9BC-4242-48F0-94AB-A1115ACD576B}" type="datetimeFigureOut">
              <a:rPr lang="en-US" smtClean="0"/>
              <a:t>10/21/2014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1AC488-FD42-464D-A868-E82EFC7125F5}" type="slidenum">
              <a:rPr lang="en-US" smtClean="0"/>
              <a:t>‹#›</a:t>
            </a:fld>
            <a:endParaRPr lang="en-US"/>
          </a:p>
        </p:txBody>
      </p:sp>
    </p:spTree>
    <p:extLst>
      <p:ext uri="{BB962C8B-B14F-4D97-AF65-F5344CB8AC3E}">
        <p14:creationId xmlns:p14="http://schemas.microsoft.com/office/powerpoint/2010/main" val="35126499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B2CD9BC-4242-48F0-94AB-A1115ACD576B}" type="datetimeFigureOut">
              <a:rPr lang="en-US" smtClean="0"/>
              <a:t>10/21/2014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51AC488-FD42-464D-A868-E82EFC7125F5}" type="slidenum">
              <a:rPr lang="en-US" smtClean="0"/>
              <a:t>‹#›</a:t>
            </a:fld>
            <a:endParaRPr lang="en-US"/>
          </a:p>
        </p:txBody>
      </p:sp>
    </p:spTree>
    <p:extLst>
      <p:ext uri="{BB962C8B-B14F-4D97-AF65-F5344CB8AC3E}">
        <p14:creationId xmlns:p14="http://schemas.microsoft.com/office/powerpoint/2010/main" val="1203339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B2CD9BC-4242-48F0-94AB-A1115ACD576B}" type="datetimeFigureOut">
              <a:rPr lang="en-US" smtClean="0"/>
              <a:t>10/21/2014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51AC488-FD42-464D-A868-E82EFC7125F5}" type="slidenum">
              <a:rPr lang="en-US" smtClean="0"/>
              <a:t>‹#›</a:t>
            </a:fld>
            <a:endParaRPr lang="en-US"/>
          </a:p>
        </p:txBody>
      </p:sp>
    </p:spTree>
    <p:extLst>
      <p:ext uri="{BB962C8B-B14F-4D97-AF65-F5344CB8AC3E}">
        <p14:creationId xmlns:p14="http://schemas.microsoft.com/office/powerpoint/2010/main" val="41415278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2CD9BC-4242-48F0-94AB-A1115ACD576B}" type="datetimeFigureOut">
              <a:rPr lang="en-US" smtClean="0"/>
              <a:t>10/21/2014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51AC488-FD42-464D-A868-E82EFC7125F5}" type="slidenum">
              <a:rPr lang="en-US" smtClean="0"/>
              <a:t>‹#›</a:t>
            </a:fld>
            <a:endParaRPr lang="en-US"/>
          </a:p>
        </p:txBody>
      </p:sp>
    </p:spTree>
    <p:extLst>
      <p:ext uri="{BB962C8B-B14F-4D97-AF65-F5344CB8AC3E}">
        <p14:creationId xmlns:p14="http://schemas.microsoft.com/office/powerpoint/2010/main" val="27832756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B2CD9BC-4242-48F0-94AB-A1115ACD576B}" type="datetimeFigureOut">
              <a:rPr lang="en-US" smtClean="0"/>
              <a:t>10/21/2014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1AC488-FD42-464D-A868-E82EFC7125F5}" type="slidenum">
              <a:rPr lang="en-US" smtClean="0"/>
              <a:t>‹#›</a:t>
            </a:fld>
            <a:endParaRPr lang="en-US"/>
          </a:p>
        </p:txBody>
      </p:sp>
    </p:spTree>
    <p:extLst>
      <p:ext uri="{BB962C8B-B14F-4D97-AF65-F5344CB8AC3E}">
        <p14:creationId xmlns:p14="http://schemas.microsoft.com/office/powerpoint/2010/main" val="15107890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B2CD9BC-4242-48F0-94AB-A1115ACD576B}" type="datetimeFigureOut">
              <a:rPr lang="en-US" smtClean="0"/>
              <a:t>10/21/2014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1AC488-FD42-464D-A868-E82EFC7125F5}" type="slidenum">
              <a:rPr lang="en-US" smtClean="0"/>
              <a:t>‹#›</a:t>
            </a:fld>
            <a:endParaRPr lang="en-US"/>
          </a:p>
        </p:txBody>
      </p:sp>
    </p:spTree>
    <p:extLst>
      <p:ext uri="{BB962C8B-B14F-4D97-AF65-F5344CB8AC3E}">
        <p14:creationId xmlns:p14="http://schemas.microsoft.com/office/powerpoint/2010/main" val="32402192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2CD9BC-4242-48F0-94AB-A1115ACD576B}" type="datetimeFigureOut">
              <a:rPr lang="en-US" smtClean="0"/>
              <a:t>10/21/2014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1AC488-FD42-464D-A868-E82EFC7125F5}" type="slidenum">
              <a:rPr lang="en-US" smtClean="0"/>
              <a:t>‹#›</a:t>
            </a:fld>
            <a:endParaRPr lang="en-US"/>
          </a:p>
        </p:txBody>
      </p:sp>
    </p:spTree>
    <p:extLst>
      <p:ext uri="{BB962C8B-B14F-4D97-AF65-F5344CB8AC3E}">
        <p14:creationId xmlns:p14="http://schemas.microsoft.com/office/powerpoint/2010/main" val="38257818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4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5.xml"/><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eg"/></Relationships>
</file>

<file path=ppt/slides/_rels/slide4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6.xml"/><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jpeg"/></Relationships>
</file>

<file path=ppt/slides/_rels/slide4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47.xml"/><Relationship Id="rId1" Type="http://schemas.openxmlformats.org/officeDocument/2006/relationships/slideLayout" Target="../slideLayouts/slideLayout12.xml"/><Relationship Id="rId4" Type="http://schemas.openxmlformats.org/officeDocument/2006/relationships/image" Target="../media/image22.jpeg"/></Relationships>
</file>

<file path=ppt/slides/_rels/slide4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49.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hyperlink" Target="http://eschoolbc.sd23.bc.ca/mod/book/tool/print/index.php?id=23478" TargetMode="External"/><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1837 Rebellions; causes and effects</a:t>
            </a:r>
            <a:endParaRPr lang="en-US" dirty="0"/>
          </a:p>
        </p:txBody>
      </p:sp>
      <p:sp>
        <p:nvSpPr>
          <p:cNvPr id="3" name="Subtitle 2"/>
          <p:cNvSpPr>
            <a:spLocks noGrp="1"/>
          </p:cNvSpPr>
          <p:nvPr>
            <p:ph type="subTitle" idx="1"/>
          </p:nvPr>
        </p:nvSpPr>
        <p:spPr/>
        <p:txBody>
          <a:bodyPr/>
          <a:lstStyle/>
          <a:p>
            <a:r>
              <a:rPr lang="en-US" dirty="0" smtClean="0"/>
              <a:t>IB History: Year 1</a:t>
            </a:r>
          </a:p>
          <a:p>
            <a:r>
              <a:rPr lang="en-US" dirty="0" smtClean="0"/>
              <a:t>Nation-Building</a:t>
            </a:r>
            <a:endParaRPr lang="en-US" dirty="0"/>
          </a:p>
        </p:txBody>
      </p:sp>
    </p:spTree>
    <p:extLst>
      <p:ext uri="{BB962C8B-B14F-4D97-AF65-F5344CB8AC3E}">
        <p14:creationId xmlns:p14="http://schemas.microsoft.com/office/powerpoint/2010/main" val="27717481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Causes</a:t>
            </a:r>
            <a:endParaRPr lang="en-US" dirty="0"/>
          </a:p>
        </p:txBody>
      </p:sp>
      <p:sp>
        <p:nvSpPr>
          <p:cNvPr id="3" name="Content Placeholder 2"/>
          <p:cNvSpPr>
            <a:spLocks noGrp="1"/>
          </p:cNvSpPr>
          <p:nvPr>
            <p:ph idx="1"/>
          </p:nvPr>
        </p:nvSpPr>
        <p:spPr/>
        <p:txBody>
          <a:bodyPr>
            <a:normAutofit lnSpcReduction="10000"/>
          </a:bodyPr>
          <a:lstStyle/>
          <a:p>
            <a:r>
              <a:rPr lang="en-US" dirty="0" smtClean="0"/>
              <a:t>Hard economic times</a:t>
            </a:r>
          </a:p>
          <a:p>
            <a:pPr lvl="1"/>
            <a:r>
              <a:rPr lang="en-US" dirty="0" smtClean="0"/>
              <a:t>Wheat produced poor yields in 1836</a:t>
            </a:r>
          </a:p>
          <a:p>
            <a:pPr lvl="2"/>
            <a:r>
              <a:rPr lang="en-US" dirty="0" smtClean="0"/>
              <a:t>Meant farmers did not have enough to pay off debts and buy supplies for the next year.</a:t>
            </a:r>
          </a:p>
          <a:p>
            <a:pPr lvl="2"/>
            <a:r>
              <a:rPr lang="en-US" dirty="0" smtClean="0"/>
              <a:t>Poor farming practices</a:t>
            </a:r>
          </a:p>
          <a:p>
            <a:pPr lvl="3"/>
            <a:r>
              <a:rPr lang="en-US" dirty="0" smtClean="0"/>
              <a:t>Failure to rotate crops</a:t>
            </a:r>
          </a:p>
          <a:p>
            <a:pPr lvl="1"/>
            <a:r>
              <a:rPr lang="en-US" dirty="0" smtClean="0"/>
              <a:t>Lack of manufacturing jobs</a:t>
            </a:r>
          </a:p>
          <a:p>
            <a:pPr lvl="2"/>
            <a:r>
              <a:rPr lang="en-US" dirty="0" smtClean="0"/>
              <a:t>Farmers did not have extra money so they couldn’t buy manufactured goods which meant manufacturing struggled.</a:t>
            </a:r>
          </a:p>
          <a:p>
            <a:pPr lvl="1"/>
            <a:r>
              <a:rPr lang="en-US" dirty="0" smtClean="0"/>
              <a:t>Pre-industrial; Agriculturally based economies</a:t>
            </a:r>
            <a:endParaRPr lang="en-US" dirty="0"/>
          </a:p>
        </p:txBody>
      </p:sp>
    </p:spTree>
    <p:extLst>
      <p:ext uri="{BB962C8B-B14F-4D97-AF65-F5344CB8AC3E}">
        <p14:creationId xmlns:p14="http://schemas.microsoft.com/office/powerpoint/2010/main" val="35966455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Causes</a:t>
            </a:r>
            <a:endParaRPr lang="en-US" dirty="0"/>
          </a:p>
        </p:txBody>
      </p:sp>
      <p:sp>
        <p:nvSpPr>
          <p:cNvPr id="3" name="Content Placeholder 2"/>
          <p:cNvSpPr>
            <a:spLocks noGrp="1"/>
          </p:cNvSpPr>
          <p:nvPr>
            <p:ph idx="1"/>
          </p:nvPr>
        </p:nvSpPr>
        <p:spPr/>
        <p:txBody>
          <a:bodyPr>
            <a:normAutofit fontScale="92500"/>
          </a:bodyPr>
          <a:lstStyle/>
          <a:p>
            <a:r>
              <a:rPr lang="en-US" dirty="0" smtClean="0"/>
              <a:t>Immigration</a:t>
            </a:r>
          </a:p>
          <a:p>
            <a:pPr lvl="1"/>
            <a:r>
              <a:rPr lang="en-US" dirty="0" smtClean="0"/>
              <a:t>Clusters of cities</a:t>
            </a:r>
          </a:p>
          <a:p>
            <a:pPr lvl="2"/>
            <a:r>
              <a:rPr lang="en-US" dirty="0" smtClean="0"/>
              <a:t>Led to over-crowding in cities and lack of facilities</a:t>
            </a:r>
          </a:p>
          <a:p>
            <a:pPr lvl="2"/>
            <a:r>
              <a:rPr lang="en-US" dirty="0" smtClean="0"/>
              <a:t>Poverty</a:t>
            </a:r>
          </a:p>
          <a:p>
            <a:pPr lvl="2"/>
            <a:r>
              <a:rPr lang="en-US" dirty="0" smtClean="0"/>
              <a:t>Epidemics due to </a:t>
            </a:r>
            <a:r>
              <a:rPr lang="en-US" smtClean="0"/>
              <a:t>poor sanitation  </a:t>
            </a:r>
            <a:endParaRPr lang="en-US" dirty="0" smtClean="0"/>
          </a:p>
          <a:p>
            <a:r>
              <a:rPr lang="en-US" dirty="0" smtClean="0"/>
              <a:t>Inequality of land</a:t>
            </a:r>
          </a:p>
          <a:p>
            <a:pPr lvl="1"/>
            <a:r>
              <a:rPr lang="en-US" dirty="0" smtClean="0"/>
              <a:t>Huge tracts of land were in the hands of British elite</a:t>
            </a:r>
          </a:p>
          <a:p>
            <a:pPr lvl="2"/>
            <a:r>
              <a:rPr lang="en-US" dirty="0" smtClean="0"/>
              <a:t>Hope was the elite would sell bits to help settle Canada</a:t>
            </a:r>
          </a:p>
          <a:p>
            <a:pPr lvl="3"/>
            <a:r>
              <a:rPr lang="en-US" dirty="0" smtClean="0"/>
              <a:t>Absentee owners; did little to develop land</a:t>
            </a:r>
          </a:p>
          <a:p>
            <a:pPr lvl="3"/>
            <a:r>
              <a:rPr lang="en-US" dirty="0" smtClean="0"/>
              <a:t>Put more wealth into the hands of the elite</a:t>
            </a:r>
            <a:endParaRPr lang="en-US" dirty="0"/>
          </a:p>
        </p:txBody>
      </p:sp>
    </p:spTree>
    <p:extLst>
      <p:ext uri="{BB962C8B-B14F-4D97-AF65-F5344CB8AC3E}">
        <p14:creationId xmlns:p14="http://schemas.microsoft.com/office/powerpoint/2010/main" val="36684310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Causes</a:t>
            </a:r>
            <a:endParaRPr lang="en-US" dirty="0"/>
          </a:p>
        </p:txBody>
      </p:sp>
      <p:sp>
        <p:nvSpPr>
          <p:cNvPr id="3" name="Content Placeholder 2"/>
          <p:cNvSpPr>
            <a:spLocks noGrp="1"/>
          </p:cNvSpPr>
          <p:nvPr>
            <p:ph idx="1"/>
          </p:nvPr>
        </p:nvSpPr>
        <p:spPr/>
        <p:txBody>
          <a:bodyPr/>
          <a:lstStyle/>
          <a:p>
            <a:r>
              <a:rPr lang="en-US" dirty="0" smtClean="0"/>
              <a:t>Political developments</a:t>
            </a:r>
          </a:p>
          <a:p>
            <a:pPr lvl="1"/>
            <a:r>
              <a:rPr lang="en-US" dirty="0" smtClean="0"/>
              <a:t>Government in Canada was made through appoints. </a:t>
            </a:r>
          </a:p>
          <a:p>
            <a:pPr lvl="2"/>
            <a:r>
              <a:rPr lang="en-US" dirty="0" smtClean="0"/>
              <a:t>Starting with the British Crown and moving down to the Governor General in Lower Canada and the Lieutenant Governor in Upper Canada.</a:t>
            </a:r>
          </a:p>
          <a:p>
            <a:pPr lvl="1"/>
            <a:r>
              <a:rPr lang="en-US" dirty="0" smtClean="0"/>
              <a:t>Legislative Assembly was elected by the people (male electorate)</a:t>
            </a:r>
          </a:p>
          <a:p>
            <a:pPr lvl="2"/>
            <a:r>
              <a:rPr lang="en-US" dirty="0" smtClean="0"/>
              <a:t>Very limited powers</a:t>
            </a:r>
          </a:p>
          <a:p>
            <a:pPr lvl="3"/>
            <a:r>
              <a:rPr lang="en-US" dirty="0" smtClean="0"/>
              <a:t>Deliberate because of 13 colonies revolt</a:t>
            </a:r>
          </a:p>
          <a:p>
            <a:endParaRPr lang="en-US" dirty="0"/>
          </a:p>
        </p:txBody>
      </p:sp>
    </p:spTree>
    <p:extLst>
      <p:ext uri="{BB962C8B-B14F-4D97-AF65-F5344CB8AC3E}">
        <p14:creationId xmlns:p14="http://schemas.microsoft.com/office/powerpoint/2010/main" val="13366904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Causes</a:t>
            </a:r>
            <a:endParaRPr lang="en-US" dirty="0"/>
          </a:p>
        </p:txBody>
      </p:sp>
      <p:sp>
        <p:nvSpPr>
          <p:cNvPr id="3" name="Content Placeholder 2"/>
          <p:cNvSpPr>
            <a:spLocks noGrp="1"/>
          </p:cNvSpPr>
          <p:nvPr>
            <p:ph idx="1"/>
          </p:nvPr>
        </p:nvSpPr>
        <p:spPr/>
        <p:txBody>
          <a:bodyPr/>
          <a:lstStyle/>
          <a:p>
            <a:r>
              <a:rPr lang="en-US" dirty="0" smtClean="0"/>
              <a:t>Social inequality</a:t>
            </a:r>
          </a:p>
          <a:p>
            <a:pPr lvl="1"/>
            <a:r>
              <a:rPr lang="en-US" dirty="0" smtClean="0"/>
              <a:t>Hierarchical society</a:t>
            </a:r>
          </a:p>
          <a:p>
            <a:pPr lvl="2"/>
            <a:r>
              <a:rPr lang="en-US" dirty="0" smtClean="0"/>
              <a:t>Power in the hands of the elite</a:t>
            </a:r>
          </a:p>
          <a:p>
            <a:pPr lvl="3"/>
            <a:r>
              <a:rPr lang="en-US" dirty="0" smtClean="0"/>
              <a:t>British officials, business people and landowners.</a:t>
            </a:r>
          </a:p>
          <a:p>
            <a:pPr lvl="3"/>
            <a:r>
              <a:rPr lang="en-US" dirty="0" smtClean="0"/>
              <a:t>Asked to be protected from influences and disorder that caused the American Revolution (1827)</a:t>
            </a:r>
          </a:p>
          <a:p>
            <a:pPr lvl="3"/>
            <a:r>
              <a:rPr lang="en-US" dirty="0" smtClean="0"/>
              <a:t>Argued hierarchical society promoted security for growth</a:t>
            </a:r>
          </a:p>
          <a:p>
            <a:pPr lvl="2"/>
            <a:r>
              <a:rPr lang="en-US" dirty="0" smtClean="0"/>
              <a:t>Working class and middle class had little control over the economy and society in Lower Canada.</a:t>
            </a:r>
          </a:p>
          <a:p>
            <a:pPr lvl="3"/>
            <a:r>
              <a:rPr lang="en-US" dirty="0" smtClean="0"/>
              <a:t>Even when 90% of the Assembly was made up of </a:t>
            </a:r>
            <a:r>
              <a:rPr lang="en-US" dirty="0" err="1" smtClean="0"/>
              <a:t>Parti</a:t>
            </a:r>
            <a:r>
              <a:rPr lang="en-US" dirty="0" smtClean="0"/>
              <a:t> </a:t>
            </a:r>
            <a:r>
              <a:rPr lang="en-US" dirty="0" err="1" smtClean="0"/>
              <a:t>Canadiens</a:t>
            </a:r>
            <a:r>
              <a:rPr lang="en-US" dirty="0" smtClean="0"/>
              <a:t> (opposed to British Tory rule)</a:t>
            </a:r>
            <a:endParaRPr lang="en-US" dirty="0"/>
          </a:p>
        </p:txBody>
      </p:sp>
    </p:spTree>
    <p:extLst>
      <p:ext uri="{BB962C8B-B14F-4D97-AF65-F5344CB8AC3E}">
        <p14:creationId xmlns:p14="http://schemas.microsoft.com/office/powerpoint/2010/main" val="5825490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Causes Upper Canada</a:t>
            </a:r>
            <a:endParaRPr lang="en-US" dirty="0"/>
          </a:p>
        </p:txBody>
      </p:sp>
      <p:sp>
        <p:nvSpPr>
          <p:cNvPr id="3" name="Content Placeholder 2"/>
          <p:cNvSpPr>
            <a:spLocks noGrp="1"/>
          </p:cNvSpPr>
          <p:nvPr>
            <p:ph idx="1"/>
          </p:nvPr>
        </p:nvSpPr>
        <p:spPr/>
        <p:txBody>
          <a:bodyPr/>
          <a:lstStyle/>
          <a:p>
            <a:r>
              <a:rPr lang="en-US" dirty="0" smtClean="0"/>
              <a:t>Clergy reserves</a:t>
            </a:r>
          </a:p>
          <a:p>
            <a:pPr lvl="1"/>
            <a:r>
              <a:rPr lang="en-US" dirty="0" smtClean="0"/>
              <a:t>One-seventh of land went to the Church of England</a:t>
            </a:r>
          </a:p>
          <a:p>
            <a:pPr lvl="1"/>
            <a:r>
              <a:rPr lang="en-US" dirty="0" smtClean="0"/>
              <a:t>Slowed process of settlement and put more wealth into the hands of the established church and elites</a:t>
            </a:r>
          </a:p>
          <a:p>
            <a:r>
              <a:rPr lang="en-US" dirty="0" smtClean="0"/>
              <a:t>Protests were not as clearly defined as in Lower Canada</a:t>
            </a:r>
            <a:endParaRPr lang="en-US" dirty="0"/>
          </a:p>
        </p:txBody>
      </p:sp>
    </p:spTree>
    <p:extLst>
      <p:ext uri="{BB962C8B-B14F-4D97-AF65-F5344CB8AC3E}">
        <p14:creationId xmlns:p14="http://schemas.microsoft.com/office/powerpoint/2010/main" val="24330131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Causes Lower Canada</a:t>
            </a:r>
            <a:endParaRPr lang="en-US" dirty="0"/>
          </a:p>
        </p:txBody>
      </p:sp>
      <p:sp>
        <p:nvSpPr>
          <p:cNvPr id="3" name="Content Placeholder 2"/>
          <p:cNvSpPr>
            <a:spLocks noGrp="1"/>
          </p:cNvSpPr>
          <p:nvPr>
            <p:ph idx="1"/>
          </p:nvPr>
        </p:nvSpPr>
        <p:spPr/>
        <p:txBody>
          <a:bodyPr>
            <a:normAutofit lnSpcReduction="10000"/>
          </a:bodyPr>
          <a:lstStyle/>
          <a:p>
            <a:r>
              <a:rPr lang="en-US" dirty="0" smtClean="0"/>
              <a:t>More ethnically based (Quebec was mostly French)</a:t>
            </a:r>
          </a:p>
          <a:p>
            <a:pPr lvl="1"/>
            <a:r>
              <a:rPr lang="en-US" altLang="en-US" dirty="0" smtClean="0"/>
              <a:t>English and Irish immigrants made the French feel they would lose their language, religion and culture, in short – </a:t>
            </a:r>
            <a:r>
              <a:rPr lang="en-US" altLang="en-US" b="1" dirty="0" smtClean="0"/>
              <a:t>assimilation</a:t>
            </a:r>
            <a:r>
              <a:rPr lang="en-US" altLang="en-US" dirty="0" smtClean="0"/>
              <a:t>.</a:t>
            </a:r>
            <a:endParaRPr lang="en-US" dirty="0" smtClean="0"/>
          </a:p>
          <a:p>
            <a:r>
              <a:rPr lang="en-US" dirty="0" smtClean="0"/>
              <a:t>House of Assembly</a:t>
            </a:r>
          </a:p>
          <a:p>
            <a:pPr lvl="1"/>
            <a:r>
              <a:rPr lang="en-US" dirty="0" smtClean="0"/>
              <a:t>90% of elected seats were controlled by </a:t>
            </a:r>
            <a:r>
              <a:rPr lang="en-US" i="1" dirty="0" err="1" smtClean="0"/>
              <a:t>Parti</a:t>
            </a:r>
            <a:r>
              <a:rPr lang="en-US" i="1" dirty="0" smtClean="0"/>
              <a:t> </a:t>
            </a:r>
            <a:r>
              <a:rPr lang="en-US" i="1" dirty="0" err="1" smtClean="0"/>
              <a:t>Canadiens</a:t>
            </a:r>
            <a:r>
              <a:rPr lang="en-US" dirty="0" smtClean="0"/>
              <a:t> (those opposed to Tory rule and later became </a:t>
            </a:r>
            <a:r>
              <a:rPr lang="en-US" i="1" dirty="0" err="1" smtClean="0"/>
              <a:t>Parti</a:t>
            </a:r>
            <a:r>
              <a:rPr lang="en-US" i="1" dirty="0" smtClean="0"/>
              <a:t> </a:t>
            </a:r>
            <a:r>
              <a:rPr lang="en-US" i="1" dirty="0" err="1" smtClean="0"/>
              <a:t>Patriote</a:t>
            </a:r>
            <a:r>
              <a:rPr lang="en-US" dirty="0" smtClean="0"/>
              <a:t>)</a:t>
            </a:r>
          </a:p>
          <a:p>
            <a:pPr lvl="2"/>
            <a:r>
              <a:rPr lang="en-US" dirty="0" smtClean="0"/>
              <a:t>French still had little control over economy and society</a:t>
            </a:r>
            <a:endParaRPr lang="en-US" dirty="0"/>
          </a:p>
        </p:txBody>
      </p:sp>
    </p:spTree>
    <p:extLst>
      <p:ext uri="{BB962C8B-B14F-4D97-AF65-F5344CB8AC3E}">
        <p14:creationId xmlns:p14="http://schemas.microsoft.com/office/powerpoint/2010/main" val="41902834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Causes Lower Canada</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1836 tensions rise</a:t>
            </a:r>
          </a:p>
          <a:p>
            <a:pPr lvl="1"/>
            <a:r>
              <a:rPr lang="en-US" dirty="0" smtClean="0"/>
              <a:t>Evidence of the gridlock between the appointed and elected in the legislature of Lower Canada.</a:t>
            </a:r>
          </a:p>
          <a:p>
            <a:pPr lvl="1"/>
            <a:r>
              <a:rPr lang="en-US" dirty="0" smtClean="0"/>
              <a:t>Schools, city councils, public offices shut down</a:t>
            </a:r>
          </a:p>
          <a:p>
            <a:pPr lvl="2"/>
            <a:r>
              <a:rPr lang="en-US" dirty="0" smtClean="0"/>
              <a:t>Elected refused to vote more funds</a:t>
            </a:r>
          </a:p>
          <a:p>
            <a:pPr lvl="3"/>
            <a:r>
              <a:rPr lang="en-US" dirty="0" smtClean="0"/>
              <a:t>British government provides permission to spend without Assembly’s approval.</a:t>
            </a:r>
          </a:p>
          <a:p>
            <a:pPr lvl="1"/>
            <a:r>
              <a:rPr lang="en-US" dirty="0" smtClean="0"/>
              <a:t>Became illegal for people to gather and criticize gov.</a:t>
            </a:r>
          </a:p>
          <a:p>
            <a:pPr lvl="2"/>
            <a:r>
              <a:rPr lang="en-US" dirty="0" smtClean="0"/>
              <a:t>Political meetings become military training camps</a:t>
            </a:r>
          </a:p>
          <a:p>
            <a:pPr lvl="2"/>
            <a:r>
              <a:rPr lang="en-US" dirty="0" smtClean="0"/>
              <a:t>British government responds by sending troops to Lower Canada</a:t>
            </a:r>
          </a:p>
          <a:p>
            <a:endParaRPr lang="en-US" dirty="0"/>
          </a:p>
        </p:txBody>
      </p:sp>
    </p:spTree>
    <p:extLst>
      <p:ext uri="{BB962C8B-B14F-4D97-AF65-F5344CB8AC3E}">
        <p14:creationId xmlns:p14="http://schemas.microsoft.com/office/powerpoint/2010/main" val="39162474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Effects Upper Canada</a:t>
            </a:r>
            <a:endParaRPr lang="en-US" dirty="0"/>
          </a:p>
        </p:txBody>
      </p:sp>
      <p:sp>
        <p:nvSpPr>
          <p:cNvPr id="3" name="Content Placeholder 2"/>
          <p:cNvSpPr>
            <a:spLocks noGrp="1"/>
          </p:cNvSpPr>
          <p:nvPr>
            <p:ph idx="1"/>
          </p:nvPr>
        </p:nvSpPr>
        <p:spPr/>
        <p:txBody>
          <a:bodyPr/>
          <a:lstStyle/>
          <a:p>
            <a:r>
              <a:rPr lang="en-US" dirty="0"/>
              <a:t>I</a:t>
            </a:r>
            <a:r>
              <a:rPr lang="en-US" dirty="0" smtClean="0"/>
              <a:t>mprisonment</a:t>
            </a:r>
          </a:p>
          <a:p>
            <a:r>
              <a:rPr lang="en-US" dirty="0" smtClean="0"/>
              <a:t>Government suspended</a:t>
            </a:r>
            <a:endParaRPr lang="en-US" dirty="0"/>
          </a:p>
        </p:txBody>
      </p:sp>
    </p:spTree>
    <p:extLst>
      <p:ext uri="{BB962C8B-B14F-4D97-AF65-F5344CB8AC3E}">
        <p14:creationId xmlns:p14="http://schemas.microsoft.com/office/powerpoint/2010/main" val="7866838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Effects Lower Canada</a:t>
            </a:r>
            <a:endParaRPr lang="en-US" dirty="0"/>
          </a:p>
        </p:txBody>
      </p:sp>
      <p:sp>
        <p:nvSpPr>
          <p:cNvPr id="3" name="Content Placeholder 2"/>
          <p:cNvSpPr>
            <a:spLocks noGrp="1"/>
          </p:cNvSpPr>
          <p:nvPr>
            <p:ph idx="1"/>
          </p:nvPr>
        </p:nvSpPr>
        <p:spPr/>
        <p:txBody>
          <a:bodyPr/>
          <a:lstStyle/>
          <a:p>
            <a:r>
              <a:rPr lang="en-US" dirty="0" smtClean="0"/>
              <a:t>Much harsher</a:t>
            </a:r>
          </a:p>
          <a:p>
            <a:r>
              <a:rPr lang="en-US" dirty="0" smtClean="0"/>
              <a:t>Imprisonment</a:t>
            </a:r>
          </a:p>
          <a:p>
            <a:r>
              <a:rPr lang="en-US" dirty="0" smtClean="0"/>
              <a:t>Government abolished.</a:t>
            </a:r>
          </a:p>
          <a:p>
            <a:r>
              <a:rPr lang="en-US" dirty="0" smtClean="0"/>
              <a:t>Villages/fields burnt</a:t>
            </a:r>
          </a:p>
          <a:p>
            <a:r>
              <a:rPr lang="en-US" dirty="0" smtClean="0"/>
              <a:t>Dispossession </a:t>
            </a:r>
          </a:p>
          <a:p>
            <a:pPr lvl="1"/>
            <a:r>
              <a:rPr lang="en-US" dirty="0" smtClean="0"/>
              <a:t>Removed from their land</a:t>
            </a:r>
            <a:endParaRPr lang="en-US" dirty="0"/>
          </a:p>
        </p:txBody>
      </p:sp>
    </p:spTree>
    <p:extLst>
      <p:ext uri="{BB962C8B-B14F-4D97-AF65-F5344CB8AC3E}">
        <p14:creationId xmlns:p14="http://schemas.microsoft.com/office/powerpoint/2010/main" val="9903543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Immediate Effects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Lord Durham sent to investigate the rebellions</a:t>
            </a:r>
          </a:p>
          <a:p>
            <a:pPr lvl="1"/>
            <a:r>
              <a:rPr lang="en-US" dirty="0" smtClean="0"/>
              <a:t>Writes the </a:t>
            </a:r>
            <a:r>
              <a:rPr lang="en-US" i="1" dirty="0" smtClean="0"/>
              <a:t>Durham Report </a:t>
            </a:r>
            <a:r>
              <a:rPr lang="en-US" dirty="0" smtClean="0"/>
              <a:t>(1839)</a:t>
            </a:r>
          </a:p>
          <a:p>
            <a:pPr lvl="1"/>
            <a:r>
              <a:rPr lang="en-US" dirty="0" smtClean="0"/>
              <a:t>Later becomes governor of both </a:t>
            </a:r>
            <a:r>
              <a:rPr lang="en-US" dirty="0" err="1" smtClean="0"/>
              <a:t>Canadas</a:t>
            </a:r>
            <a:r>
              <a:rPr lang="en-US" dirty="0" smtClean="0"/>
              <a:t>.</a:t>
            </a:r>
          </a:p>
          <a:p>
            <a:pPr lvl="1"/>
            <a:r>
              <a:rPr lang="en-US" dirty="0" smtClean="0"/>
              <a:t>Tories make reforms</a:t>
            </a:r>
          </a:p>
          <a:p>
            <a:pPr lvl="1"/>
            <a:r>
              <a:rPr lang="en-US" i="1" dirty="0" smtClean="0"/>
              <a:t>Special Council</a:t>
            </a:r>
            <a:r>
              <a:rPr lang="en-US" dirty="0" smtClean="0"/>
              <a:t> created in Lower Canada</a:t>
            </a:r>
          </a:p>
          <a:p>
            <a:pPr lvl="1"/>
            <a:r>
              <a:rPr lang="en-US" dirty="0" smtClean="0"/>
              <a:t>Union of </a:t>
            </a:r>
            <a:r>
              <a:rPr lang="en-US" dirty="0" err="1" smtClean="0"/>
              <a:t>Canadas</a:t>
            </a:r>
            <a:r>
              <a:rPr lang="en-US" dirty="0" smtClean="0"/>
              <a:t> in </a:t>
            </a:r>
            <a:r>
              <a:rPr lang="en-US" dirty="0" smtClean="0"/>
              <a:t>1840</a:t>
            </a:r>
          </a:p>
          <a:p>
            <a:r>
              <a:rPr lang="en-US" dirty="0" smtClean="0"/>
              <a:t>Long Term</a:t>
            </a:r>
          </a:p>
          <a:p>
            <a:pPr lvl="1"/>
            <a:r>
              <a:rPr lang="en-US" dirty="0" smtClean="0"/>
              <a:t>Gradual autonomy from Great Britain</a:t>
            </a:r>
          </a:p>
          <a:p>
            <a:pPr lvl="2"/>
            <a:r>
              <a:rPr lang="en-US" dirty="0" smtClean="0"/>
              <a:t>1931</a:t>
            </a:r>
          </a:p>
          <a:p>
            <a:pPr lvl="2"/>
            <a:r>
              <a:rPr lang="en-US" smtClean="0"/>
              <a:t>1982</a:t>
            </a:r>
            <a:endParaRPr lang="en-US" dirty="0"/>
          </a:p>
        </p:txBody>
      </p:sp>
    </p:spTree>
    <p:extLst>
      <p:ext uri="{BB962C8B-B14F-4D97-AF65-F5344CB8AC3E}">
        <p14:creationId xmlns:p14="http://schemas.microsoft.com/office/powerpoint/2010/main" val="27913762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Constitutional Act of 1791</a:t>
            </a:r>
            <a:endParaRPr lang="en-US" dirty="0"/>
          </a:p>
        </p:txBody>
      </p:sp>
      <p:sp>
        <p:nvSpPr>
          <p:cNvPr id="3" name="Content Placeholder 2"/>
          <p:cNvSpPr>
            <a:spLocks noGrp="1"/>
          </p:cNvSpPr>
          <p:nvPr>
            <p:ph idx="1"/>
          </p:nvPr>
        </p:nvSpPr>
        <p:spPr/>
        <p:txBody>
          <a:bodyPr>
            <a:normAutofit lnSpcReduction="10000"/>
          </a:bodyPr>
          <a:lstStyle/>
          <a:p>
            <a:r>
              <a:rPr lang="en-US" dirty="0" smtClean="0"/>
              <a:t>Established to help the 10,000 English speaking people adjust in Canada after the American Revolution.</a:t>
            </a:r>
          </a:p>
          <a:p>
            <a:r>
              <a:rPr lang="en-US" dirty="0" smtClean="0"/>
              <a:t>Reformed the government of Canada</a:t>
            </a:r>
          </a:p>
          <a:p>
            <a:r>
              <a:rPr lang="en-US" dirty="0" smtClean="0"/>
              <a:t>Split it into two</a:t>
            </a:r>
          </a:p>
          <a:p>
            <a:pPr lvl="1"/>
            <a:r>
              <a:rPr lang="en-US" dirty="0" smtClean="0"/>
              <a:t>Upper Canada</a:t>
            </a:r>
          </a:p>
          <a:p>
            <a:pPr lvl="2"/>
            <a:r>
              <a:rPr lang="en-US" dirty="0" smtClean="0"/>
              <a:t>Family Compact- group that held most of the power</a:t>
            </a:r>
          </a:p>
          <a:p>
            <a:pPr lvl="1"/>
            <a:r>
              <a:rPr lang="en-US" dirty="0" smtClean="0"/>
              <a:t>Lower Canada</a:t>
            </a:r>
          </a:p>
          <a:p>
            <a:pPr lvl="2"/>
            <a:r>
              <a:rPr lang="en-US" dirty="0" smtClean="0"/>
              <a:t>Chateau Clique</a:t>
            </a:r>
          </a:p>
          <a:p>
            <a:pPr lvl="2"/>
            <a:endParaRPr lang="en-US" dirty="0"/>
          </a:p>
        </p:txBody>
      </p:sp>
    </p:spTree>
    <p:extLst>
      <p:ext uri="{BB962C8B-B14F-4D97-AF65-F5344CB8AC3E}">
        <p14:creationId xmlns:p14="http://schemas.microsoft.com/office/powerpoint/2010/main" val="214079656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454742"/>
            <a:ext cx="8271163" cy="58698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744114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Durham Report</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0168806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the Durham Report?</a:t>
            </a:r>
            <a:endParaRPr lang="en-US" dirty="0"/>
          </a:p>
        </p:txBody>
      </p:sp>
      <p:sp>
        <p:nvSpPr>
          <p:cNvPr id="3" name="Content Placeholder 2"/>
          <p:cNvSpPr>
            <a:spLocks noGrp="1"/>
          </p:cNvSpPr>
          <p:nvPr>
            <p:ph sz="half" idx="1"/>
          </p:nvPr>
        </p:nvSpPr>
        <p:spPr/>
        <p:txBody>
          <a:bodyPr>
            <a:normAutofit fontScale="92500" lnSpcReduction="20000"/>
          </a:bodyPr>
          <a:lstStyle/>
          <a:p>
            <a:r>
              <a:rPr lang="en-US" dirty="0"/>
              <a:t>Lord Durham was sent to the Canada in 1838 to investigate the causes of the </a:t>
            </a:r>
            <a:r>
              <a:rPr lang="en-US" dirty="0" smtClean="0"/>
              <a:t>rebellions</a:t>
            </a:r>
          </a:p>
          <a:p>
            <a:r>
              <a:rPr lang="en-US" dirty="0" smtClean="0"/>
              <a:t>Referred to French as people with “no history and no literature”</a:t>
            </a:r>
          </a:p>
          <a:p>
            <a:r>
              <a:rPr lang="en-US" dirty="0"/>
              <a:t>"two nations warring in the bosom of a single state</a:t>
            </a:r>
            <a:r>
              <a:rPr lang="en-US" dirty="0" smtClean="0"/>
              <a:t>.“</a:t>
            </a:r>
          </a:p>
          <a:p>
            <a:r>
              <a:rPr lang="en-US" dirty="0" smtClean="0"/>
              <a:t>War based on race, not principles</a:t>
            </a:r>
            <a:endParaRPr lang="en-US" dirty="0"/>
          </a:p>
        </p:txBody>
      </p:sp>
      <p:pic>
        <p:nvPicPr>
          <p:cNvPr id="1026" name="Picture 2"/>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5085451" y="1765975"/>
            <a:ext cx="3164098" cy="4194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237804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Durham’s solution</a:t>
            </a:r>
            <a:endParaRPr lang="en-US" dirty="0"/>
          </a:p>
        </p:txBody>
      </p:sp>
      <p:sp>
        <p:nvSpPr>
          <p:cNvPr id="4" name="Content Placeholder 3"/>
          <p:cNvSpPr>
            <a:spLocks noGrp="1"/>
          </p:cNvSpPr>
          <p:nvPr>
            <p:ph sz="half" idx="1"/>
          </p:nvPr>
        </p:nvSpPr>
        <p:spPr/>
        <p:txBody>
          <a:bodyPr>
            <a:normAutofit fontScale="92500"/>
          </a:bodyPr>
          <a:lstStyle/>
          <a:p>
            <a:r>
              <a:rPr lang="en-US" dirty="0" smtClean="0"/>
              <a:t>Unite Upper and Lower Canada</a:t>
            </a:r>
          </a:p>
          <a:p>
            <a:r>
              <a:rPr lang="en-US" dirty="0" smtClean="0"/>
              <a:t>Assimilate the French</a:t>
            </a:r>
          </a:p>
          <a:p>
            <a:r>
              <a:rPr lang="en-US" dirty="0" smtClean="0"/>
              <a:t>Grant Responsible Government</a:t>
            </a:r>
          </a:p>
          <a:p>
            <a:pPr marL="0" indent="0">
              <a:buNone/>
            </a:pPr>
            <a:endParaRPr lang="en-US" dirty="0" smtClean="0"/>
          </a:p>
          <a:p>
            <a:r>
              <a:rPr lang="en-US" altLang="en-US" dirty="0"/>
              <a:t>Upper and Lower Canada were united in 1840</a:t>
            </a:r>
          </a:p>
          <a:p>
            <a:r>
              <a:rPr lang="en-US" altLang="en-US" dirty="0"/>
              <a:t>Responsible government was granted in </a:t>
            </a:r>
            <a:r>
              <a:rPr lang="en-US" altLang="en-US" dirty="0" smtClean="0"/>
              <a:t>1848</a:t>
            </a:r>
            <a:endParaRPr lang="en-US" altLang="en-US" dirty="0"/>
          </a:p>
        </p:txBody>
      </p:sp>
      <p:pic>
        <p:nvPicPr>
          <p:cNvPr id="2050" name="Picture 2"/>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5085451" y="1765975"/>
            <a:ext cx="3164098" cy="4194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876730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 of Union in 1840</a:t>
            </a:r>
            <a:endParaRPr lang="en-US" dirty="0"/>
          </a:p>
        </p:txBody>
      </p:sp>
      <p:sp>
        <p:nvSpPr>
          <p:cNvPr id="3" name="Content Placeholder 2"/>
          <p:cNvSpPr>
            <a:spLocks noGrp="1"/>
          </p:cNvSpPr>
          <p:nvPr>
            <p:ph idx="1"/>
          </p:nvPr>
        </p:nvSpPr>
        <p:spPr/>
        <p:txBody>
          <a:bodyPr>
            <a:normAutofit/>
          </a:bodyPr>
          <a:lstStyle/>
          <a:p>
            <a:pPr>
              <a:lnSpc>
                <a:spcPct val="90000"/>
              </a:lnSpc>
              <a:defRPr/>
            </a:pPr>
            <a:r>
              <a:rPr lang="en-US" dirty="0" smtClean="0"/>
              <a:t>The </a:t>
            </a:r>
            <a:r>
              <a:rPr lang="en-US" dirty="0"/>
              <a:t>act </a:t>
            </a:r>
            <a:r>
              <a:rPr lang="en-US" b="1" dirty="0"/>
              <a:t>United</a:t>
            </a:r>
            <a:r>
              <a:rPr lang="en-US" dirty="0"/>
              <a:t> Upper Canada and Lower Canada into the Province of Canada. </a:t>
            </a:r>
            <a:endParaRPr lang="en-US" dirty="0" smtClean="0"/>
          </a:p>
          <a:p>
            <a:pPr>
              <a:lnSpc>
                <a:spcPct val="90000"/>
              </a:lnSpc>
              <a:defRPr/>
            </a:pPr>
            <a:r>
              <a:rPr lang="en-US" dirty="0" smtClean="0"/>
              <a:t>It </a:t>
            </a:r>
            <a:r>
              <a:rPr lang="en-US" dirty="0"/>
              <a:t>gave the united colony </a:t>
            </a:r>
            <a:r>
              <a:rPr lang="en-US" b="1" dirty="0"/>
              <a:t>one legislative assembly</a:t>
            </a:r>
            <a:r>
              <a:rPr lang="en-US" dirty="0"/>
              <a:t> </a:t>
            </a:r>
            <a:endParaRPr lang="en-US" dirty="0" smtClean="0"/>
          </a:p>
          <a:p>
            <a:pPr>
              <a:lnSpc>
                <a:spcPct val="90000"/>
              </a:lnSpc>
              <a:defRPr/>
            </a:pPr>
            <a:r>
              <a:rPr lang="en-US" altLang="en-US" dirty="0" smtClean="0"/>
              <a:t>combined </a:t>
            </a:r>
            <a:r>
              <a:rPr lang="en-US" altLang="en-US" dirty="0"/>
              <a:t>the </a:t>
            </a:r>
            <a:r>
              <a:rPr lang="en-US" altLang="en-US" b="1" dirty="0"/>
              <a:t>debts</a:t>
            </a:r>
            <a:r>
              <a:rPr lang="en-US" altLang="en-US" dirty="0"/>
              <a:t> of the two colonies despite the fact that Lower Canada's debts were less. </a:t>
            </a:r>
          </a:p>
          <a:p>
            <a:pPr>
              <a:lnSpc>
                <a:spcPct val="80000"/>
              </a:lnSpc>
            </a:pPr>
            <a:r>
              <a:rPr lang="en-US" altLang="en-US" dirty="0"/>
              <a:t>made English the only </a:t>
            </a:r>
            <a:r>
              <a:rPr lang="en-US" altLang="en-US" b="1" dirty="0"/>
              <a:t>official language</a:t>
            </a:r>
            <a:r>
              <a:rPr lang="en-US" altLang="en-US" dirty="0"/>
              <a:t> in the assembly. </a:t>
            </a:r>
            <a:endParaRPr lang="en-US" dirty="0"/>
          </a:p>
          <a:p>
            <a:endParaRPr lang="en-US" dirty="0"/>
          </a:p>
        </p:txBody>
      </p:sp>
    </p:spTree>
    <p:extLst>
      <p:ext uri="{BB962C8B-B14F-4D97-AF65-F5344CB8AC3E}">
        <p14:creationId xmlns:p14="http://schemas.microsoft.com/office/powerpoint/2010/main" val="30388538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Responsible Government</a:t>
            </a:r>
            <a:endParaRPr lang="en-US" dirty="0"/>
          </a:p>
        </p:txBody>
      </p:sp>
      <p:sp>
        <p:nvSpPr>
          <p:cNvPr id="3" name="Content Placeholder 2"/>
          <p:cNvSpPr>
            <a:spLocks noGrp="1"/>
          </p:cNvSpPr>
          <p:nvPr>
            <p:ph idx="1"/>
          </p:nvPr>
        </p:nvSpPr>
        <p:spPr/>
        <p:txBody>
          <a:bodyPr>
            <a:normAutofit fontScale="92500" lnSpcReduction="10000"/>
          </a:bodyPr>
          <a:lstStyle/>
          <a:p>
            <a:r>
              <a:rPr lang="en-US" altLang="en-US" b="1" dirty="0"/>
              <a:t>Responsible government</a:t>
            </a:r>
            <a:r>
              <a:rPr lang="en-US" altLang="en-US" dirty="0"/>
              <a:t> requires that government ministers should be elected members of the legislative assembly, not appointed by the governor</a:t>
            </a:r>
          </a:p>
          <a:p>
            <a:r>
              <a:rPr lang="en-US" altLang="en-US" dirty="0"/>
              <a:t>If the government cannot keep a majority it must resign. It is the basic principle upon which Canada's parliament and provincial governments is based.</a:t>
            </a:r>
          </a:p>
          <a:p>
            <a:r>
              <a:rPr lang="en-US" altLang="en-US" dirty="0"/>
              <a:t>The government is directly responsible to the elected members of parliament or the legislature. </a:t>
            </a:r>
          </a:p>
          <a:p>
            <a:endParaRPr lang="en-US" dirty="0"/>
          </a:p>
        </p:txBody>
      </p:sp>
    </p:spTree>
    <p:extLst>
      <p:ext uri="{BB962C8B-B14F-4D97-AF65-F5344CB8AC3E}">
        <p14:creationId xmlns:p14="http://schemas.microsoft.com/office/powerpoint/2010/main" val="18402670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Responsible Government Achieved	</a:t>
            </a:r>
            <a:endParaRPr lang="en-US" dirty="0"/>
          </a:p>
        </p:txBody>
      </p:sp>
      <p:sp>
        <p:nvSpPr>
          <p:cNvPr id="3" name="Content Placeholder 2"/>
          <p:cNvSpPr>
            <a:spLocks noGrp="1"/>
          </p:cNvSpPr>
          <p:nvPr>
            <p:ph idx="1"/>
          </p:nvPr>
        </p:nvSpPr>
        <p:spPr/>
        <p:txBody>
          <a:bodyPr/>
          <a:lstStyle/>
          <a:p>
            <a:pPr algn="just">
              <a:lnSpc>
                <a:spcPct val="80000"/>
              </a:lnSpc>
            </a:pPr>
            <a:r>
              <a:rPr lang="en-US" altLang="en-US" dirty="0"/>
              <a:t>In the 1848 election, the Reformers led by </a:t>
            </a:r>
            <a:r>
              <a:rPr lang="en-US" altLang="en-US" b="1" u="sng" dirty="0"/>
              <a:t>Baldwin</a:t>
            </a:r>
            <a:r>
              <a:rPr lang="en-US" altLang="en-US" dirty="0"/>
              <a:t> and </a:t>
            </a:r>
            <a:r>
              <a:rPr lang="en-US" altLang="en-US" b="1" u="sng" dirty="0"/>
              <a:t>Lafontaine</a:t>
            </a:r>
            <a:r>
              <a:rPr lang="en-US" altLang="en-US" dirty="0"/>
              <a:t> won a large majority of the seats in the legislative assembly. </a:t>
            </a:r>
            <a:endParaRPr lang="en-US" altLang="en-US" dirty="0" smtClean="0"/>
          </a:p>
          <a:p>
            <a:pPr algn="just">
              <a:lnSpc>
                <a:spcPct val="80000"/>
              </a:lnSpc>
            </a:pPr>
            <a:endParaRPr lang="en-US" altLang="en-US" dirty="0"/>
          </a:p>
          <a:p>
            <a:pPr algn="just">
              <a:lnSpc>
                <a:spcPct val="80000"/>
              </a:lnSpc>
            </a:pPr>
            <a:r>
              <a:rPr lang="en-US" altLang="en-US" dirty="0"/>
              <a:t>Lord Elgin, the new Governor of Canada, asked them to form the government. </a:t>
            </a:r>
          </a:p>
        </p:txBody>
      </p:sp>
    </p:spTree>
    <p:extLst>
      <p:ext uri="{BB962C8B-B14F-4D97-AF65-F5344CB8AC3E}">
        <p14:creationId xmlns:p14="http://schemas.microsoft.com/office/powerpoint/2010/main" val="36060991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Burning of the Parliament Building</a:t>
            </a:r>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1371600"/>
            <a:ext cx="6845002" cy="51430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04970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Impacts</a:t>
            </a:r>
            <a:endParaRPr lang="en-US" dirty="0"/>
          </a:p>
        </p:txBody>
      </p:sp>
      <p:sp>
        <p:nvSpPr>
          <p:cNvPr id="3" name="Content Placeholder 2"/>
          <p:cNvSpPr>
            <a:spLocks noGrp="1"/>
          </p:cNvSpPr>
          <p:nvPr>
            <p:ph idx="1"/>
          </p:nvPr>
        </p:nvSpPr>
        <p:spPr/>
        <p:txBody>
          <a:bodyPr/>
          <a:lstStyle/>
          <a:p>
            <a:r>
              <a:rPr lang="en-US" dirty="0"/>
              <a:t>Canada gradually gained greater and greater autonomy over a considerable period of time through inter imperial and commonwealth </a:t>
            </a:r>
            <a:r>
              <a:rPr lang="en-US" dirty="0" smtClean="0"/>
              <a:t>diplomacy</a:t>
            </a:r>
          </a:p>
          <a:p>
            <a:r>
              <a:rPr lang="en-US" dirty="0" smtClean="0"/>
              <a:t>British North America Act of 1867</a:t>
            </a:r>
            <a:endParaRPr lang="en-US" dirty="0"/>
          </a:p>
        </p:txBody>
      </p:sp>
    </p:spTree>
    <p:extLst>
      <p:ext uri="{BB962C8B-B14F-4D97-AF65-F5344CB8AC3E}">
        <p14:creationId xmlns:p14="http://schemas.microsoft.com/office/powerpoint/2010/main" val="26399016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Challenges to Confederation</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9352050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Upper Canada</a:t>
            </a:r>
            <a:endParaRPr lang="en-US" dirty="0"/>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85800" y="1295400"/>
            <a:ext cx="7924800" cy="5161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4135658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Challenges to Confederation</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Authorities of London indifferent to the idea</a:t>
            </a:r>
          </a:p>
          <a:p>
            <a:r>
              <a:rPr lang="en-US" dirty="0"/>
              <a:t>Nova Scotia, New Brunswick, Prince Edward Island, and Newfoundland, were also discussing a political union with each other. </a:t>
            </a:r>
            <a:endParaRPr lang="en-US" dirty="0" smtClean="0"/>
          </a:p>
          <a:p>
            <a:r>
              <a:rPr lang="en-US" dirty="0" smtClean="0"/>
              <a:t>Regionalism </a:t>
            </a:r>
          </a:p>
          <a:p>
            <a:r>
              <a:rPr lang="en-US" dirty="0" smtClean="0"/>
              <a:t>Conferences</a:t>
            </a:r>
          </a:p>
          <a:p>
            <a:pPr lvl="1"/>
            <a:r>
              <a:rPr lang="en-US" dirty="0" smtClean="0"/>
              <a:t>Charlottetown, 1864</a:t>
            </a:r>
          </a:p>
          <a:p>
            <a:pPr lvl="1"/>
            <a:r>
              <a:rPr lang="en-US" dirty="0" smtClean="0"/>
              <a:t>Quebec, 1864 (Conflict over Provincial v. Unitary rights)</a:t>
            </a:r>
          </a:p>
          <a:p>
            <a:pPr lvl="1"/>
            <a:r>
              <a:rPr lang="en-US" dirty="0" smtClean="0"/>
              <a:t>London, 1866 (Major conflict was education system)</a:t>
            </a:r>
            <a:endParaRPr lang="en-US" dirty="0"/>
          </a:p>
        </p:txBody>
      </p:sp>
    </p:spTree>
    <p:extLst>
      <p:ext uri="{BB962C8B-B14F-4D97-AF65-F5344CB8AC3E}">
        <p14:creationId xmlns:p14="http://schemas.microsoft.com/office/powerpoint/2010/main" val="28904557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British North America Act of 1867</a:t>
            </a:r>
            <a:endParaRPr lang="en-US" dirty="0"/>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38588714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BNA Act of 1867</a:t>
            </a:r>
            <a:endParaRPr lang="en-US" dirty="0"/>
          </a:p>
        </p:txBody>
      </p:sp>
      <p:sp>
        <p:nvSpPr>
          <p:cNvPr id="3" name="Content Placeholder 2"/>
          <p:cNvSpPr>
            <a:spLocks noGrp="1"/>
          </p:cNvSpPr>
          <p:nvPr>
            <p:ph idx="1"/>
          </p:nvPr>
        </p:nvSpPr>
        <p:spPr>
          <a:xfrm>
            <a:off x="457200" y="1371600"/>
            <a:ext cx="8229600" cy="5105400"/>
          </a:xfrm>
        </p:spPr>
        <p:txBody>
          <a:bodyPr>
            <a:normAutofit fontScale="85000" lnSpcReduction="20000"/>
          </a:bodyPr>
          <a:lstStyle/>
          <a:p>
            <a:r>
              <a:rPr lang="en-US" dirty="0" smtClean="0"/>
              <a:t>Also called</a:t>
            </a:r>
            <a:r>
              <a:rPr lang="en-US" dirty="0"/>
              <a:t> </a:t>
            </a:r>
            <a:r>
              <a:rPr lang="en-US" b="1" dirty="0"/>
              <a:t>Constitution Act, </a:t>
            </a:r>
            <a:r>
              <a:rPr lang="en-US" b="1" dirty="0" smtClean="0"/>
              <a:t>1867</a:t>
            </a:r>
            <a:endParaRPr lang="en-US" dirty="0"/>
          </a:p>
          <a:p>
            <a:r>
              <a:rPr lang="en-US" dirty="0"/>
              <a:t>A</a:t>
            </a:r>
            <a:r>
              <a:rPr lang="en-US" dirty="0" smtClean="0"/>
              <a:t>ct </a:t>
            </a:r>
            <a:r>
              <a:rPr lang="en-US" dirty="0"/>
              <a:t>of Parliament of the United </a:t>
            </a:r>
            <a:r>
              <a:rPr lang="en-US" dirty="0" smtClean="0"/>
              <a:t>Kingdom</a:t>
            </a:r>
          </a:p>
          <a:p>
            <a:r>
              <a:rPr lang="en-US" dirty="0"/>
              <a:t>T</a:t>
            </a:r>
            <a:r>
              <a:rPr lang="en-US" dirty="0" smtClean="0"/>
              <a:t>hree </a:t>
            </a:r>
            <a:r>
              <a:rPr lang="en-US" dirty="0"/>
              <a:t>British colonies in North America—Nova Scotia, New Brunswick, and Canada—were united as “one Dominion under the name of Canada” </a:t>
            </a:r>
            <a:endParaRPr lang="en-US" dirty="0" smtClean="0"/>
          </a:p>
          <a:p>
            <a:r>
              <a:rPr lang="en-US" dirty="0"/>
              <a:t>O</a:t>
            </a:r>
            <a:r>
              <a:rPr lang="en-US" dirty="0" smtClean="0"/>
              <a:t>ther </a:t>
            </a:r>
            <a:r>
              <a:rPr lang="en-US" dirty="0"/>
              <a:t>colonies and territories of British North America </a:t>
            </a:r>
            <a:r>
              <a:rPr lang="en-US" dirty="0" smtClean="0"/>
              <a:t>could be </a:t>
            </a:r>
            <a:r>
              <a:rPr lang="en-US" dirty="0"/>
              <a:t>admitted. </a:t>
            </a:r>
            <a:endParaRPr lang="en-US" dirty="0" smtClean="0"/>
          </a:p>
          <a:p>
            <a:r>
              <a:rPr lang="en-US" dirty="0"/>
              <a:t>D</a:t>
            </a:r>
            <a:r>
              <a:rPr lang="en-US" dirty="0" smtClean="0"/>
              <a:t>ivided </a:t>
            </a:r>
            <a:r>
              <a:rPr lang="en-US" dirty="0"/>
              <a:t>the province of Canada into the provinces of Quebec and Ontario and provided them with constitutions. </a:t>
            </a:r>
            <a:endParaRPr lang="en-US" dirty="0" smtClean="0"/>
          </a:p>
          <a:p>
            <a:r>
              <a:rPr lang="en-US" dirty="0"/>
              <a:t>A</a:t>
            </a:r>
            <a:r>
              <a:rPr lang="en-US" dirty="0" smtClean="0"/>
              <a:t>utonomy </a:t>
            </a:r>
            <a:r>
              <a:rPr lang="en-US" dirty="0"/>
              <a:t>extended only to internal affairs. External affairs, such as border negotiations with the United States, were still controlled from Britain</a:t>
            </a:r>
          </a:p>
        </p:txBody>
      </p:sp>
    </p:spTree>
    <p:extLst>
      <p:ext uri="{BB962C8B-B14F-4D97-AF65-F5344CB8AC3E}">
        <p14:creationId xmlns:p14="http://schemas.microsoft.com/office/powerpoint/2010/main" val="174927858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t>Compromises</a:t>
            </a:r>
            <a:endParaRPr lang="en-US" dirty="0"/>
          </a:p>
        </p:txBody>
      </p:sp>
      <p:sp>
        <p:nvSpPr>
          <p:cNvPr id="3" name="Content Placeholder 2"/>
          <p:cNvSpPr>
            <a:spLocks noGrp="1"/>
          </p:cNvSpPr>
          <p:nvPr>
            <p:ph idx="1"/>
          </p:nvPr>
        </p:nvSpPr>
        <p:spPr>
          <a:xfrm>
            <a:off x="457200" y="1447800"/>
            <a:ext cx="8229600" cy="5105400"/>
          </a:xfrm>
        </p:spPr>
        <p:txBody>
          <a:bodyPr>
            <a:normAutofit lnSpcReduction="10000"/>
          </a:bodyPr>
          <a:lstStyle/>
          <a:p>
            <a:r>
              <a:rPr lang="en-US" dirty="0" smtClean="0"/>
              <a:t>“Dominion” rather than “Kingdom of Canada”</a:t>
            </a:r>
          </a:p>
          <a:p>
            <a:r>
              <a:rPr lang="en-US" dirty="0" smtClean="0"/>
              <a:t>Conferences</a:t>
            </a:r>
            <a:endParaRPr lang="en-US" dirty="0"/>
          </a:p>
          <a:p>
            <a:pPr lvl="1"/>
            <a:r>
              <a:rPr lang="en-US" dirty="0"/>
              <a:t>Charlottetown, 1864</a:t>
            </a:r>
          </a:p>
          <a:p>
            <a:pPr lvl="1"/>
            <a:r>
              <a:rPr lang="en-US" dirty="0"/>
              <a:t>Quebec, 1864 (Conflict over Provincial v. Unitary rights</a:t>
            </a:r>
            <a:r>
              <a:rPr lang="en-US" dirty="0" smtClean="0"/>
              <a:t>)</a:t>
            </a:r>
          </a:p>
          <a:p>
            <a:pPr lvl="2"/>
            <a:r>
              <a:rPr lang="en-US" dirty="0" smtClean="0"/>
              <a:t>compromised </a:t>
            </a:r>
            <a:r>
              <a:rPr lang="en-US" dirty="0"/>
              <a:t>dividing powers between a "general" parliament and "local" provincial legislatures</a:t>
            </a:r>
          </a:p>
          <a:p>
            <a:pPr lvl="1"/>
            <a:r>
              <a:rPr lang="en-US" dirty="0"/>
              <a:t>London, 1866 (Major conflict was education system</a:t>
            </a:r>
            <a:r>
              <a:rPr lang="en-US" dirty="0" smtClean="0"/>
              <a:t>)</a:t>
            </a:r>
          </a:p>
          <a:p>
            <a:pPr lvl="2"/>
            <a:r>
              <a:rPr lang="en-US" dirty="0"/>
              <a:t>compromise reached </a:t>
            </a:r>
            <a:r>
              <a:rPr lang="en-US" dirty="0" smtClean="0"/>
              <a:t>guaranteed </a:t>
            </a:r>
            <a:r>
              <a:rPr lang="en-US" dirty="0"/>
              <a:t>separate school systems in Quebec and Ontario but not in Nova </a:t>
            </a:r>
            <a:r>
              <a:rPr lang="en-US" dirty="0" smtClean="0"/>
              <a:t>Scotia</a:t>
            </a:r>
            <a:endParaRPr lang="en-US" dirty="0"/>
          </a:p>
        </p:txBody>
      </p:sp>
    </p:spTree>
    <p:extLst>
      <p:ext uri="{BB962C8B-B14F-4D97-AF65-F5344CB8AC3E}">
        <p14:creationId xmlns:p14="http://schemas.microsoft.com/office/powerpoint/2010/main" val="267461115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Unresolved Issues</a:t>
            </a:r>
            <a:endParaRPr lang="en-US" dirty="0"/>
          </a:p>
        </p:txBody>
      </p:sp>
      <p:sp>
        <p:nvSpPr>
          <p:cNvPr id="3" name="Content Placeholder 2"/>
          <p:cNvSpPr>
            <a:spLocks noGrp="1"/>
          </p:cNvSpPr>
          <p:nvPr>
            <p:ph idx="1"/>
          </p:nvPr>
        </p:nvSpPr>
        <p:spPr>
          <a:xfrm>
            <a:off x="457200" y="1600200"/>
            <a:ext cx="8229600" cy="5105400"/>
          </a:xfrm>
        </p:spPr>
        <p:txBody>
          <a:bodyPr>
            <a:normAutofit lnSpcReduction="10000"/>
          </a:bodyPr>
          <a:lstStyle/>
          <a:p>
            <a:pPr marL="514350" indent="-514350">
              <a:buAutoNum type="arabicPeriod"/>
            </a:pPr>
            <a:r>
              <a:rPr lang="en-US" dirty="0">
                <a:solidFill>
                  <a:srgbClr val="000000"/>
                </a:solidFill>
              </a:rPr>
              <a:t>Provinces that did not want to be included (e.g. Nova Scotia)</a:t>
            </a:r>
          </a:p>
          <a:p>
            <a:pPr marL="514350" indent="-514350">
              <a:buAutoNum type="arabicPeriod"/>
            </a:pPr>
            <a:r>
              <a:rPr lang="en-US" dirty="0">
                <a:solidFill>
                  <a:srgbClr val="000000"/>
                </a:solidFill>
              </a:rPr>
              <a:t>No explicit bill of rights</a:t>
            </a:r>
          </a:p>
          <a:p>
            <a:pPr marL="514350" indent="-514350">
              <a:buAutoNum type="arabicPeriod"/>
            </a:pPr>
            <a:r>
              <a:rPr lang="en-US" dirty="0">
                <a:solidFill>
                  <a:srgbClr val="000000"/>
                </a:solidFill>
              </a:rPr>
              <a:t>Lack of full </a:t>
            </a:r>
            <a:r>
              <a:rPr lang="en-US" dirty="0" smtClean="0">
                <a:solidFill>
                  <a:srgbClr val="000000"/>
                </a:solidFill>
              </a:rPr>
              <a:t>autonomy</a:t>
            </a:r>
          </a:p>
          <a:p>
            <a:pPr marL="514350" indent="-514350">
              <a:buAutoNum type="arabicPeriod"/>
            </a:pPr>
            <a:r>
              <a:rPr lang="en-US" dirty="0" smtClean="0"/>
              <a:t>Provincial v. Dominion dominated power</a:t>
            </a:r>
          </a:p>
          <a:p>
            <a:pPr lvl="1"/>
            <a:r>
              <a:rPr lang="en-US" dirty="0" smtClean="0"/>
              <a:t>Ontario pushed for provincial rights</a:t>
            </a:r>
          </a:p>
          <a:p>
            <a:pPr lvl="2"/>
            <a:r>
              <a:rPr lang="en-US" dirty="0" smtClean="0"/>
              <a:t>Led by Oliver </a:t>
            </a:r>
            <a:r>
              <a:rPr lang="en-US" dirty="0" err="1" smtClean="0"/>
              <a:t>Mowat</a:t>
            </a:r>
            <a:endParaRPr lang="en-US" dirty="0" smtClean="0"/>
          </a:p>
          <a:p>
            <a:pPr lvl="2"/>
            <a:r>
              <a:rPr lang="en-US" dirty="0" smtClean="0"/>
              <a:t>Led to a series of court decisions</a:t>
            </a:r>
          </a:p>
          <a:p>
            <a:pPr lvl="2"/>
            <a:r>
              <a:rPr lang="en-US" dirty="0" smtClean="0"/>
              <a:t>Conflict involving disputed land between Ontario and Manitoba. </a:t>
            </a:r>
          </a:p>
          <a:p>
            <a:pPr lvl="3"/>
            <a:r>
              <a:rPr lang="en-US" dirty="0" err="1" smtClean="0"/>
              <a:t>Mowat</a:t>
            </a:r>
            <a:r>
              <a:rPr lang="en-US" dirty="0" smtClean="0"/>
              <a:t> sends troops to area as did Manitoba</a:t>
            </a:r>
            <a:endParaRPr lang="en-US" dirty="0"/>
          </a:p>
        </p:txBody>
      </p:sp>
    </p:spTree>
    <p:extLst>
      <p:ext uri="{BB962C8B-B14F-4D97-AF65-F5344CB8AC3E}">
        <p14:creationId xmlns:p14="http://schemas.microsoft.com/office/powerpoint/2010/main" val="297345441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Regionalism</a:t>
            </a:r>
            <a:endParaRPr lang="en-US" dirty="0"/>
          </a:p>
        </p:txBody>
      </p:sp>
      <p:sp>
        <p:nvSpPr>
          <p:cNvPr id="3" name="Content Placeholder 2"/>
          <p:cNvSpPr>
            <a:spLocks noGrp="1"/>
          </p:cNvSpPr>
          <p:nvPr>
            <p:ph idx="1"/>
          </p:nvPr>
        </p:nvSpPr>
        <p:spPr/>
        <p:txBody>
          <a:bodyPr/>
          <a:lstStyle/>
          <a:p>
            <a:r>
              <a:rPr lang="en-US" dirty="0"/>
              <a:t>Concern for the development of one's own area over the development of the whole country</a:t>
            </a:r>
            <a:r>
              <a:rPr lang="en-US" dirty="0" smtClean="0"/>
              <a:t>.</a:t>
            </a:r>
          </a:p>
          <a:p>
            <a:r>
              <a:rPr lang="en-US" dirty="0" smtClean="0"/>
              <a:t>Canada’s regions are very different from each other.</a:t>
            </a:r>
          </a:p>
          <a:p>
            <a:r>
              <a:rPr lang="en-US" dirty="0"/>
              <a:t>D</a:t>
            </a:r>
            <a:r>
              <a:rPr lang="en-US" dirty="0" smtClean="0"/>
              <a:t>ifferences </a:t>
            </a:r>
            <a:r>
              <a:rPr lang="en-US" dirty="0"/>
              <a:t>in </a:t>
            </a:r>
            <a:r>
              <a:rPr lang="en-US" b="1" i="1" dirty="0"/>
              <a:t>geography, language, culture, and economy</a:t>
            </a:r>
            <a:r>
              <a:rPr lang="en-US" dirty="0" smtClean="0"/>
              <a:t>.</a:t>
            </a:r>
          </a:p>
          <a:p>
            <a:pPr marL="0" indent="0">
              <a:buNone/>
            </a:pPr>
            <a:endParaRPr lang="en-US" dirty="0" smtClean="0"/>
          </a:p>
        </p:txBody>
      </p:sp>
    </p:spTree>
    <p:extLst>
      <p:ext uri="{BB962C8B-B14F-4D97-AF65-F5344CB8AC3E}">
        <p14:creationId xmlns:p14="http://schemas.microsoft.com/office/powerpoint/2010/main" val="34873984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5 Regions</a:t>
            </a:r>
            <a:endParaRPr lang="en-US"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295400"/>
            <a:ext cx="7606506" cy="50416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2326506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Effects</a:t>
            </a:r>
            <a:endParaRPr lang="en-US" dirty="0"/>
          </a:p>
        </p:txBody>
      </p:sp>
      <p:sp>
        <p:nvSpPr>
          <p:cNvPr id="3" name="Content Placeholder 2"/>
          <p:cNvSpPr>
            <a:spLocks noGrp="1"/>
          </p:cNvSpPr>
          <p:nvPr>
            <p:ph idx="1"/>
          </p:nvPr>
        </p:nvSpPr>
        <p:spPr/>
        <p:txBody>
          <a:bodyPr>
            <a:normAutofit fontScale="85000" lnSpcReduction="20000"/>
          </a:bodyPr>
          <a:lstStyle/>
          <a:p>
            <a:pPr>
              <a:buFont typeface="Arial"/>
              <a:buChar char="•"/>
            </a:pPr>
            <a:r>
              <a:rPr lang="en-US" dirty="0">
                <a:solidFill>
                  <a:srgbClr val="000000"/>
                </a:solidFill>
              </a:rPr>
              <a:t>Began the process that was to culminate </a:t>
            </a:r>
            <a:r>
              <a:rPr lang="en-US" dirty="0" smtClean="0">
                <a:solidFill>
                  <a:srgbClr val="000000"/>
                </a:solidFill>
              </a:rPr>
              <a:t>complete autonomy from Britain</a:t>
            </a:r>
          </a:p>
          <a:p>
            <a:pPr lvl="1">
              <a:buFont typeface="Arial"/>
              <a:buChar char="•"/>
            </a:pPr>
            <a:r>
              <a:rPr lang="en-US" dirty="0" smtClean="0">
                <a:solidFill>
                  <a:srgbClr val="000000"/>
                </a:solidFill>
              </a:rPr>
              <a:t>Westminster Statute, 1931- Legislative equality</a:t>
            </a:r>
          </a:p>
          <a:p>
            <a:pPr lvl="1">
              <a:buFont typeface="Arial"/>
              <a:buChar char="•"/>
            </a:pPr>
            <a:r>
              <a:rPr lang="en-US" dirty="0" smtClean="0">
                <a:solidFill>
                  <a:srgbClr val="000000"/>
                </a:solidFill>
              </a:rPr>
              <a:t>Constitution Act, 1982- Completed independence</a:t>
            </a:r>
            <a:endParaRPr lang="en-US" dirty="0">
              <a:solidFill>
                <a:srgbClr val="000000"/>
              </a:solidFill>
            </a:endParaRPr>
          </a:p>
          <a:p>
            <a:r>
              <a:rPr lang="en-US" dirty="0" smtClean="0"/>
              <a:t>Expansionism</a:t>
            </a:r>
          </a:p>
          <a:p>
            <a:pPr lvl="1"/>
            <a:r>
              <a:rPr lang="en-US" dirty="0" smtClean="0"/>
              <a:t>Canadian Pacific Railway (Finished 1884)</a:t>
            </a:r>
          </a:p>
          <a:p>
            <a:pPr lvl="1"/>
            <a:r>
              <a:rPr lang="en-US" dirty="0" smtClean="0"/>
              <a:t>North-West Rebellion</a:t>
            </a:r>
          </a:p>
          <a:p>
            <a:pPr lvl="2"/>
            <a:r>
              <a:rPr lang="en-US" dirty="0" smtClean="0"/>
              <a:t>Metis rose up to fight expansionism and Mounties 1885</a:t>
            </a:r>
          </a:p>
          <a:p>
            <a:r>
              <a:rPr lang="en-US" dirty="0" smtClean="0"/>
              <a:t>Eventual Confederation of Canadian Provinces</a:t>
            </a:r>
          </a:p>
          <a:p>
            <a:pPr lvl="1"/>
            <a:r>
              <a:rPr lang="en-US" dirty="0" smtClean="0"/>
              <a:t>British Columbia, 1871</a:t>
            </a:r>
          </a:p>
          <a:p>
            <a:pPr lvl="1"/>
            <a:r>
              <a:rPr lang="en-US" dirty="0" smtClean="0"/>
              <a:t>Prince Edward Island, 1873</a:t>
            </a:r>
          </a:p>
          <a:p>
            <a:pPr lvl="1"/>
            <a:r>
              <a:rPr lang="en-US" dirty="0" smtClean="0"/>
              <a:t>Newfoundland and Labrador, 1949</a:t>
            </a:r>
            <a:endParaRPr lang="en-US" dirty="0"/>
          </a:p>
        </p:txBody>
      </p:sp>
    </p:spTree>
    <p:extLst>
      <p:ext uri="{BB962C8B-B14F-4D97-AF65-F5344CB8AC3E}">
        <p14:creationId xmlns:p14="http://schemas.microsoft.com/office/powerpoint/2010/main" val="313808040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38113"/>
            <a:ext cx="7620000" cy="6581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6538138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Canadian Confederation</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8621418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Lower Canada</a:t>
            </a:r>
            <a:endParaRPr lang="en-US" dirty="0"/>
          </a:p>
        </p:txBody>
      </p:sp>
      <p:pic>
        <p:nvPicPr>
          <p:cNvPr id="205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57817" y="1283082"/>
            <a:ext cx="7976583" cy="51939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2886359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Confederation?</a:t>
            </a:r>
            <a:endParaRPr lang="en-US" dirty="0"/>
          </a:p>
        </p:txBody>
      </p:sp>
      <p:sp>
        <p:nvSpPr>
          <p:cNvPr id="3" name="Content Placeholder 2"/>
          <p:cNvSpPr>
            <a:spLocks noGrp="1"/>
          </p:cNvSpPr>
          <p:nvPr>
            <p:ph idx="1"/>
          </p:nvPr>
        </p:nvSpPr>
        <p:spPr/>
        <p:txBody>
          <a:bodyPr/>
          <a:lstStyle/>
          <a:p>
            <a:pPr marL="533400" indent="-533400">
              <a:lnSpc>
                <a:spcPct val="90000"/>
              </a:lnSpc>
              <a:buFontTx/>
              <a:buAutoNum type="arabicPeriod"/>
            </a:pPr>
            <a:r>
              <a:rPr lang="en-US" altLang="en-US" dirty="0"/>
              <a:t>War and expansionism in the U.S.</a:t>
            </a:r>
          </a:p>
          <a:p>
            <a:pPr marL="533400" indent="-533400">
              <a:lnSpc>
                <a:spcPct val="90000"/>
              </a:lnSpc>
              <a:buFontTx/>
              <a:buAutoNum type="arabicPeriod"/>
            </a:pPr>
            <a:r>
              <a:rPr lang="en-US" altLang="en-US" dirty="0" err="1"/>
              <a:t>Fenian</a:t>
            </a:r>
            <a:r>
              <a:rPr lang="en-US" altLang="en-US" dirty="0"/>
              <a:t> raids</a:t>
            </a:r>
          </a:p>
          <a:p>
            <a:pPr marL="533400" indent="-533400">
              <a:lnSpc>
                <a:spcPct val="90000"/>
              </a:lnSpc>
              <a:buFontTx/>
              <a:buAutoNum type="arabicPeriod"/>
            </a:pPr>
            <a:r>
              <a:rPr lang="en-US" altLang="en-US" dirty="0"/>
              <a:t>British trade policy</a:t>
            </a:r>
          </a:p>
          <a:p>
            <a:pPr marL="533400" indent="-533400">
              <a:lnSpc>
                <a:spcPct val="90000"/>
              </a:lnSpc>
              <a:buFontTx/>
              <a:buAutoNum type="arabicPeriod"/>
            </a:pPr>
            <a:r>
              <a:rPr lang="en-US" altLang="en-US" dirty="0"/>
              <a:t>Reciprocity with U.S. ends</a:t>
            </a:r>
          </a:p>
          <a:p>
            <a:pPr marL="533400" indent="-533400">
              <a:lnSpc>
                <a:spcPct val="90000"/>
              </a:lnSpc>
              <a:buFontTx/>
              <a:buAutoNum type="arabicPeriod"/>
            </a:pPr>
            <a:r>
              <a:rPr lang="en-US" altLang="en-US" dirty="0"/>
              <a:t>Railway needs</a:t>
            </a:r>
          </a:p>
          <a:p>
            <a:pPr marL="533400" indent="-533400">
              <a:lnSpc>
                <a:spcPct val="90000"/>
              </a:lnSpc>
              <a:buFontTx/>
              <a:buAutoNum type="arabicPeriod"/>
            </a:pPr>
            <a:r>
              <a:rPr lang="en-US" altLang="en-US" dirty="0"/>
              <a:t>British economic support fades</a:t>
            </a:r>
          </a:p>
          <a:p>
            <a:endParaRPr lang="en-US" dirty="0"/>
          </a:p>
        </p:txBody>
      </p:sp>
    </p:spTree>
    <p:extLst>
      <p:ext uri="{BB962C8B-B14F-4D97-AF65-F5344CB8AC3E}">
        <p14:creationId xmlns:p14="http://schemas.microsoft.com/office/powerpoint/2010/main" val="321411929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algn="l"/>
            <a:r>
              <a:rPr lang="en-US" altLang="en-US" sz="4000"/>
              <a:t>B. American Civil War, 1861-1865</a:t>
            </a:r>
          </a:p>
        </p:txBody>
      </p:sp>
      <p:sp>
        <p:nvSpPr>
          <p:cNvPr id="30723" name="Rectangle 3"/>
          <p:cNvSpPr>
            <a:spLocks noGrp="1" noChangeArrowheads="1"/>
          </p:cNvSpPr>
          <p:nvPr>
            <p:ph type="body" idx="1"/>
          </p:nvPr>
        </p:nvSpPr>
        <p:spPr>
          <a:xfrm>
            <a:off x="457200" y="1600200"/>
            <a:ext cx="5413375" cy="4525963"/>
          </a:xfrm>
        </p:spPr>
        <p:txBody>
          <a:bodyPr/>
          <a:lstStyle/>
          <a:p>
            <a:pPr marL="609600" indent="-609600">
              <a:lnSpc>
                <a:spcPct val="90000"/>
              </a:lnSpc>
              <a:buFontTx/>
              <a:buAutoNum type="arabicPeriod"/>
            </a:pPr>
            <a:r>
              <a:rPr lang="en-US" altLang="en-US"/>
              <a:t>Britain supported South</a:t>
            </a:r>
          </a:p>
          <a:p>
            <a:pPr marL="990600" lvl="1" indent="-533400">
              <a:lnSpc>
                <a:spcPct val="90000"/>
              </a:lnSpc>
              <a:buFont typeface="Wingdings" pitchFamily="2" charset="2"/>
              <a:buAutoNum type="alphaLcParenR"/>
            </a:pPr>
            <a:r>
              <a:rPr lang="en-US" altLang="en-US"/>
              <a:t>sold warships to Southern forces</a:t>
            </a:r>
          </a:p>
          <a:p>
            <a:pPr marL="609600" indent="-609600">
              <a:lnSpc>
                <a:spcPct val="90000"/>
              </a:lnSpc>
              <a:buFontTx/>
              <a:buAutoNum type="arabicPeriod"/>
            </a:pPr>
            <a:r>
              <a:rPr lang="en-US" altLang="en-US"/>
              <a:t>Southern soldiers stage raids on Northern states out of Canada</a:t>
            </a:r>
          </a:p>
          <a:p>
            <a:pPr marL="609600" indent="-609600">
              <a:lnSpc>
                <a:spcPct val="90000"/>
              </a:lnSpc>
              <a:buFontTx/>
              <a:buAutoNum type="arabicPeriod"/>
            </a:pPr>
            <a:r>
              <a:rPr lang="en-US" altLang="en-US"/>
              <a:t>BNA fear retaliation by Northern U.S. to get back at Britain</a:t>
            </a:r>
          </a:p>
        </p:txBody>
      </p:sp>
      <p:pic>
        <p:nvPicPr>
          <p:cNvPr id="30727"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1828800"/>
            <a:ext cx="2990850" cy="3352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63464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0722"/>
                                        </p:tgtEl>
                                        <p:attrNameLst>
                                          <p:attrName>style.visibility</p:attrName>
                                        </p:attrNameLst>
                                      </p:cBhvr>
                                      <p:to>
                                        <p:strVal val="visible"/>
                                      </p:to>
                                    </p:set>
                                    <p:animEffect transition="in" filter="circle(in)">
                                      <p:cBhvr>
                                        <p:cTn id="7" dur="1000"/>
                                        <p:tgtEl>
                                          <p:spTgt spid="3072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9" presetClass="entr" presetSubtype="0" decel="100000" fill="hold" nodeType="clickEffect">
                                  <p:stCondLst>
                                    <p:cond delay="0"/>
                                  </p:stCondLst>
                                  <p:childTnLst>
                                    <p:set>
                                      <p:cBhvr>
                                        <p:cTn id="11" dur="1" fill="hold">
                                          <p:stCondLst>
                                            <p:cond delay="0"/>
                                          </p:stCondLst>
                                        </p:cTn>
                                        <p:tgtEl>
                                          <p:spTgt spid="30727"/>
                                        </p:tgtEl>
                                        <p:attrNameLst>
                                          <p:attrName>style.visibility</p:attrName>
                                        </p:attrNameLst>
                                      </p:cBhvr>
                                      <p:to>
                                        <p:strVal val="visible"/>
                                      </p:to>
                                    </p:set>
                                    <p:anim calcmode="lin" valueType="num">
                                      <p:cBhvr>
                                        <p:cTn id="12" dur="500" fill="hold"/>
                                        <p:tgtEl>
                                          <p:spTgt spid="30727"/>
                                        </p:tgtEl>
                                        <p:attrNameLst>
                                          <p:attrName>ppt_w</p:attrName>
                                        </p:attrNameLst>
                                      </p:cBhvr>
                                      <p:tavLst>
                                        <p:tav tm="0">
                                          <p:val>
                                            <p:fltVal val="0"/>
                                          </p:val>
                                        </p:tav>
                                        <p:tav tm="100000">
                                          <p:val>
                                            <p:strVal val="#ppt_w"/>
                                          </p:val>
                                        </p:tav>
                                      </p:tavLst>
                                    </p:anim>
                                    <p:anim calcmode="lin" valueType="num">
                                      <p:cBhvr>
                                        <p:cTn id="13" dur="500" fill="hold"/>
                                        <p:tgtEl>
                                          <p:spTgt spid="30727"/>
                                        </p:tgtEl>
                                        <p:attrNameLst>
                                          <p:attrName>ppt_h</p:attrName>
                                        </p:attrNameLst>
                                      </p:cBhvr>
                                      <p:tavLst>
                                        <p:tav tm="0">
                                          <p:val>
                                            <p:fltVal val="0"/>
                                          </p:val>
                                        </p:tav>
                                        <p:tav tm="100000">
                                          <p:val>
                                            <p:strVal val="#ppt_h"/>
                                          </p:val>
                                        </p:tav>
                                      </p:tavLst>
                                    </p:anim>
                                    <p:anim calcmode="lin" valueType="num">
                                      <p:cBhvr>
                                        <p:cTn id="14" dur="500" fill="hold"/>
                                        <p:tgtEl>
                                          <p:spTgt spid="30727"/>
                                        </p:tgtEl>
                                        <p:attrNameLst>
                                          <p:attrName>style.rotation</p:attrName>
                                        </p:attrNameLst>
                                      </p:cBhvr>
                                      <p:tavLst>
                                        <p:tav tm="0">
                                          <p:val>
                                            <p:fltVal val="360"/>
                                          </p:val>
                                        </p:tav>
                                        <p:tav tm="100000">
                                          <p:val>
                                            <p:fltVal val="0"/>
                                          </p:val>
                                        </p:tav>
                                      </p:tavLst>
                                    </p:anim>
                                    <p:animEffect transition="in" filter="fade">
                                      <p:cBhvr>
                                        <p:cTn id="15" dur="500"/>
                                        <p:tgtEl>
                                          <p:spTgt spid="30727"/>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3" presetClass="entr" presetSubtype="16" fill="hold" nodeType="clickEffect">
                                  <p:stCondLst>
                                    <p:cond delay="0"/>
                                  </p:stCondLst>
                                  <p:childTnLst>
                                    <p:set>
                                      <p:cBhvr>
                                        <p:cTn id="19" dur="1" fill="hold">
                                          <p:stCondLst>
                                            <p:cond delay="0"/>
                                          </p:stCondLst>
                                        </p:cTn>
                                        <p:tgtEl>
                                          <p:spTgt spid="30723">
                                            <p:txEl>
                                              <p:pRg st="0" end="0"/>
                                            </p:txEl>
                                          </p:spTgt>
                                        </p:tgtEl>
                                        <p:attrNameLst>
                                          <p:attrName>style.visibility</p:attrName>
                                        </p:attrNameLst>
                                      </p:cBhvr>
                                      <p:to>
                                        <p:strVal val="visible"/>
                                      </p:to>
                                    </p:set>
                                    <p:anim calcmode="lin" valueType="num">
                                      <p:cBhvr>
                                        <p:cTn id="20" dur="500" fill="hold"/>
                                        <p:tgtEl>
                                          <p:spTgt spid="30723">
                                            <p:txEl>
                                              <p:pRg st="0" end="0"/>
                                            </p:txEl>
                                          </p:spTgt>
                                        </p:tgtEl>
                                        <p:attrNameLst>
                                          <p:attrName>ppt_w</p:attrName>
                                        </p:attrNameLst>
                                      </p:cBhvr>
                                      <p:tavLst>
                                        <p:tav tm="0">
                                          <p:val>
                                            <p:fltVal val="0"/>
                                          </p:val>
                                        </p:tav>
                                        <p:tav tm="100000">
                                          <p:val>
                                            <p:strVal val="#ppt_w"/>
                                          </p:val>
                                        </p:tav>
                                      </p:tavLst>
                                    </p:anim>
                                    <p:anim calcmode="lin" valueType="num">
                                      <p:cBhvr>
                                        <p:cTn id="21" dur="500" fill="hold"/>
                                        <p:tgtEl>
                                          <p:spTgt spid="30723">
                                            <p:txEl>
                                              <p:pRg st="0" end="0"/>
                                            </p:txEl>
                                          </p:spTgt>
                                        </p:tgtEl>
                                        <p:attrNameLst>
                                          <p:attrName>ppt_h</p:attrName>
                                        </p:attrNameLst>
                                      </p:cBhvr>
                                      <p:tavLst>
                                        <p:tav tm="0">
                                          <p:val>
                                            <p:fltVal val="0"/>
                                          </p:val>
                                        </p:tav>
                                        <p:tav tm="100000">
                                          <p:val>
                                            <p:strVal val="#ppt_h"/>
                                          </p:val>
                                        </p:tav>
                                      </p:tavLst>
                                    </p:anim>
                                  </p:childTnLst>
                                </p:cTn>
                              </p:par>
                              <p:par>
                                <p:cTn id="22" presetID="23" presetClass="entr" presetSubtype="16" fill="hold" nodeType="withEffect">
                                  <p:stCondLst>
                                    <p:cond delay="0"/>
                                  </p:stCondLst>
                                  <p:childTnLst>
                                    <p:set>
                                      <p:cBhvr>
                                        <p:cTn id="23" dur="1" fill="hold">
                                          <p:stCondLst>
                                            <p:cond delay="0"/>
                                          </p:stCondLst>
                                        </p:cTn>
                                        <p:tgtEl>
                                          <p:spTgt spid="30723">
                                            <p:txEl>
                                              <p:pRg st="1" end="1"/>
                                            </p:txEl>
                                          </p:spTgt>
                                        </p:tgtEl>
                                        <p:attrNameLst>
                                          <p:attrName>style.visibility</p:attrName>
                                        </p:attrNameLst>
                                      </p:cBhvr>
                                      <p:to>
                                        <p:strVal val="visible"/>
                                      </p:to>
                                    </p:set>
                                    <p:anim calcmode="lin" valueType="num">
                                      <p:cBhvr>
                                        <p:cTn id="24" dur="500" fill="hold"/>
                                        <p:tgtEl>
                                          <p:spTgt spid="30723">
                                            <p:txEl>
                                              <p:pRg st="1" end="1"/>
                                            </p:txEl>
                                          </p:spTgt>
                                        </p:tgtEl>
                                        <p:attrNameLst>
                                          <p:attrName>ppt_w</p:attrName>
                                        </p:attrNameLst>
                                      </p:cBhvr>
                                      <p:tavLst>
                                        <p:tav tm="0">
                                          <p:val>
                                            <p:fltVal val="0"/>
                                          </p:val>
                                        </p:tav>
                                        <p:tav tm="100000">
                                          <p:val>
                                            <p:strVal val="#ppt_w"/>
                                          </p:val>
                                        </p:tav>
                                      </p:tavLst>
                                    </p:anim>
                                    <p:anim calcmode="lin" valueType="num">
                                      <p:cBhvr>
                                        <p:cTn id="25" dur="500" fill="hold"/>
                                        <p:tgtEl>
                                          <p:spTgt spid="30723">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3" presetClass="entr" presetSubtype="16" fill="hold" nodeType="clickEffect">
                                  <p:stCondLst>
                                    <p:cond delay="0"/>
                                  </p:stCondLst>
                                  <p:childTnLst>
                                    <p:set>
                                      <p:cBhvr>
                                        <p:cTn id="29" dur="1" fill="hold">
                                          <p:stCondLst>
                                            <p:cond delay="0"/>
                                          </p:stCondLst>
                                        </p:cTn>
                                        <p:tgtEl>
                                          <p:spTgt spid="30723">
                                            <p:txEl>
                                              <p:pRg st="2" end="2"/>
                                            </p:txEl>
                                          </p:spTgt>
                                        </p:tgtEl>
                                        <p:attrNameLst>
                                          <p:attrName>style.visibility</p:attrName>
                                        </p:attrNameLst>
                                      </p:cBhvr>
                                      <p:to>
                                        <p:strVal val="visible"/>
                                      </p:to>
                                    </p:set>
                                    <p:anim calcmode="lin" valueType="num">
                                      <p:cBhvr>
                                        <p:cTn id="30" dur="500" fill="hold"/>
                                        <p:tgtEl>
                                          <p:spTgt spid="30723">
                                            <p:txEl>
                                              <p:pRg st="2" end="2"/>
                                            </p:txEl>
                                          </p:spTgt>
                                        </p:tgtEl>
                                        <p:attrNameLst>
                                          <p:attrName>ppt_w</p:attrName>
                                        </p:attrNameLst>
                                      </p:cBhvr>
                                      <p:tavLst>
                                        <p:tav tm="0">
                                          <p:val>
                                            <p:fltVal val="0"/>
                                          </p:val>
                                        </p:tav>
                                        <p:tav tm="100000">
                                          <p:val>
                                            <p:strVal val="#ppt_w"/>
                                          </p:val>
                                        </p:tav>
                                      </p:tavLst>
                                    </p:anim>
                                    <p:anim calcmode="lin" valueType="num">
                                      <p:cBhvr>
                                        <p:cTn id="31" dur="500" fill="hold"/>
                                        <p:tgtEl>
                                          <p:spTgt spid="30723">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3" presetClass="entr" presetSubtype="16" fill="hold" nodeType="clickEffect">
                                  <p:stCondLst>
                                    <p:cond delay="0"/>
                                  </p:stCondLst>
                                  <p:childTnLst>
                                    <p:set>
                                      <p:cBhvr>
                                        <p:cTn id="35" dur="1" fill="hold">
                                          <p:stCondLst>
                                            <p:cond delay="0"/>
                                          </p:stCondLst>
                                        </p:cTn>
                                        <p:tgtEl>
                                          <p:spTgt spid="30723">
                                            <p:txEl>
                                              <p:pRg st="3" end="3"/>
                                            </p:txEl>
                                          </p:spTgt>
                                        </p:tgtEl>
                                        <p:attrNameLst>
                                          <p:attrName>style.visibility</p:attrName>
                                        </p:attrNameLst>
                                      </p:cBhvr>
                                      <p:to>
                                        <p:strVal val="visible"/>
                                      </p:to>
                                    </p:set>
                                    <p:anim calcmode="lin" valueType="num">
                                      <p:cBhvr>
                                        <p:cTn id="36" dur="500" fill="hold"/>
                                        <p:tgtEl>
                                          <p:spTgt spid="30723">
                                            <p:txEl>
                                              <p:pRg st="3" end="3"/>
                                            </p:txEl>
                                          </p:spTgt>
                                        </p:tgtEl>
                                        <p:attrNameLst>
                                          <p:attrName>ppt_w</p:attrName>
                                        </p:attrNameLst>
                                      </p:cBhvr>
                                      <p:tavLst>
                                        <p:tav tm="0">
                                          <p:val>
                                            <p:fltVal val="0"/>
                                          </p:val>
                                        </p:tav>
                                        <p:tav tm="100000">
                                          <p:val>
                                            <p:strVal val="#ppt_w"/>
                                          </p:val>
                                        </p:tav>
                                      </p:tavLst>
                                    </p:anim>
                                    <p:anim calcmode="lin" valueType="num">
                                      <p:cBhvr>
                                        <p:cTn id="37" dur="500" fill="hold"/>
                                        <p:tgtEl>
                                          <p:spTgt spid="30723">
                                            <p:txEl>
                                              <p:pRg st="3" end="3"/>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2"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algn="l"/>
            <a:r>
              <a:rPr lang="en-US" altLang="en-US"/>
              <a:t>C. American Expansionism</a:t>
            </a:r>
          </a:p>
        </p:txBody>
      </p:sp>
      <p:sp>
        <p:nvSpPr>
          <p:cNvPr id="31747" name="Rectangle 3"/>
          <p:cNvSpPr>
            <a:spLocks noGrp="1" noChangeArrowheads="1"/>
          </p:cNvSpPr>
          <p:nvPr>
            <p:ph type="body" idx="1"/>
          </p:nvPr>
        </p:nvSpPr>
        <p:spPr>
          <a:xfrm>
            <a:off x="4419600" y="1598613"/>
            <a:ext cx="4419600" cy="4878387"/>
          </a:xfrm>
        </p:spPr>
        <p:txBody>
          <a:bodyPr/>
          <a:lstStyle/>
          <a:p>
            <a:pPr marL="609600" indent="-609600">
              <a:lnSpc>
                <a:spcPct val="80000"/>
              </a:lnSpc>
              <a:buFontTx/>
              <a:buAutoNum type="arabicPeriod"/>
            </a:pPr>
            <a:r>
              <a:rPr lang="en-US" altLang="en-US" sz="2400" dirty="0"/>
              <a:t>Manifest Destiny promoted by some in the U.S.</a:t>
            </a:r>
          </a:p>
          <a:p>
            <a:pPr marL="609600" indent="-609600">
              <a:lnSpc>
                <a:spcPct val="80000"/>
              </a:lnSpc>
              <a:buFontTx/>
              <a:buAutoNum type="arabicPeriod"/>
            </a:pPr>
            <a:r>
              <a:rPr lang="en-US" altLang="en-US" sz="2400" dirty="0"/>
              <a:t>God directed right to take over all of North America</a:t>
            </a:r>
          </a:p>
          <a:p>
            <a:pPr marL="609600" indent="-609600">
              <a:lnSpc>
                <a:spcPct val="80000"/>
              </a:lnSpc>
              <a:buFontTx/>
              <a:buAutoNum type="arabicPeriod"/>
            </a:pPr>
            <a:r>
              <a:rPr lang="en-US" altLang="en-US" sz="2400" dirty="0"/>
              <a:t>1867 U.S. purchased Alaska from Russia ($26 m)</a:t>
            </a:r>
          </a:p>
          <a:p>
            <a:pPr marL="609600" indent="-609600">
              <a:lnSpc>
                <a:spcPct val="80000"/>
              </a:lnSpc>
              <a:buFontTx/>
              <a:buAutoNum type="arabicPeriod"/>
            </a:pPr>
            <a:r>
              <a:rPr lang="en-US" altLang="en-US" sz="2400" dirty="0"/>
              <a:t>American settlers, railways, trade pressing West and surrounding Red River Settlement</a:t>
            </a:r>
          </a:p>
          <a:p>
            <a:pPr marL="609600" indent="-609600">
              <a:lnSpc>
                <a:spcPct val="80000"/>
              </a:lnSpc>
              <a:buFontTx/>
              <a:buAutoNum type="arabicPeriod"/>
            </a:pPr>
            <a:r>
              <a:rPr lang="en-US" altLang="en-US" sz="2400" dirty="0"/>
              <a:t>Gold rush in BC drawing thousands of Americans into colony</a:t>
            </a:r>
          </a:p>
        </p:txBody>
      </p:sp>
      <p:pic>
        <p:nvPicPr>
          <p:cNvPr id="31752"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905000"/>
            <a:ext cx="4267200" cy="360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652219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1746"/>
                                        </p:tgtEl>
                                        <p:attrNameLst>
                                          <p:attrName>style.visibility</p:attrName>
                                        </p:attrNameLst>
                                      </p:cBhvr>
                                      <p:to>
                                        <p:strVal val="visible"/>
                                      </p:to>
                                    </p:set>
                                    <p:animEffect transition="in" filter="circle(in)">
                                      <p:cBhvr>
                                        <p:cTn id="7" dur="1000"/>
                                        <p:tgtEl>
                                          <p:spTgt spid="3174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9" presetClass="entr" presetSubtype="0" decel="100000" fill="hold" nodeType="clickEffect">
                                  <p:stCondLst>
                                    <p:cond delay="0"/>
                                  </p:stCondLst>
                                  <p:childTnLst>
                                    <p:set>
                                      <p:cBhvr>
                                        <p:cTn id="11" dur="1" fill="hold">
                                          <p:stCondLst>
                                            <p:cond delay="0"/>
                                          </p:stCondLst>
                                        </p:cTn>
                                        <p:tgtEl>
                                          <p:spTgt spid="31752"/>
                                        </p:tgtEl>
                                        <p:attrNameLst>
                                          <p:attrName>style.visibility</p:attrName>
                                        </p:attrNameLst>
                                      </p:cBhvr>
                                      <p:to>
                                        <p:strVal val="visible"/>
                                      </p:to>
                                    </p:set>
                                    <p:anim calcmode="lin" valueType="num">
                                      <p:cBhvr>
                                        <p:cTn id="12" dur="500" fill="hold"/>
                                        <p:tgtEl>
                                          <p:spTgt spid="31752"/>
                                        </p:tgtEl>
                                        <p:attrNameLst>
                                          <p:attrName>ppt_w</p:attrName>
                                        </p:attrNameLst>
                                      </p:cBhvr>
                                      <p:tavLst>
                                        <p:tav tm="0">
                                          <p:val>
                                            <p:fltVal val="0"/>
                                          </p:val>
                                        </p:tav>
                                        <p:tav tm="100000">
                                          <p:val>
                                            <p:strVal val="#ppt_w"/>
                                          </p:val>
                                        </p:tav>
                                      </p:tavLst>
                                    </p:anim>
                                    <p:anim calcmode="lin" valueType="num">
                                      <p:cBhvr>
                                        <p:cTn id="13" dur="500" fill="hold"/>
                                        <p:tgtEl>
                                          <p:spTgt spid="31752"/>
                                        </p:tgtEl>
                                        <p:attrNameLst>
                                          <p:attrName>ppt_h</p:attrName>
                                        </p:attrNameLst>
                                      </p:cBhvr>
                                      <p:tavLst>
                                        <p:tav tm="0">
                                          <p:val>
                                            <p:fltVal val="0"/>
                                          </p:val>
                                        </p:tav>
                                        <p:tav tm="100000">
                                          <p:val>
                                            <p:strVal val="#ppt_h"/>
                                          </p:val>
                                        </p:tav>
                                      </p:tavLst>
                                    </p:anim>
                                    <p:anim calcmode="lin" valueType="num">
                                      <p:cBhvr>
                                        <p:cTn id="14" dur="500" fill="hold"/>
                                        <p:tgtEl>
                                          <p:spTgt spid="31752"/>
                                        </p:tgtEl>
                                        <p:attrNameLst>
                                          <p:attrName>style.rotation</p:attrName>
                                        </p:attrNameLst>
                                      </p:cBhvr>
                                      <p:tavLst>
                                        <p:tav tm="0">
                                          <p:val>
                                            <p:fltVal val="360"/>
                                          </p:val>
                                        </p:tav>
                                        <p:tav tm="100000">
                                          <p:val>
                                            <p:fltVal val="0"/>
                                          </p:val>
                                        </p:tav>
                                      </p:tavLst>
                                    </p:anim>
                                    <p:animEffect transition="in" filter="fade">
                                      <p:cBhvr>
                                        <p:cTn id="15" dur="500"/>
                                        <p:tgtEl>
                                          <p:spTgt spid="31752"/>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3" presetClass="entr" presetSubtype="16" fill="hold" nodeType="clickEffect">
                                  <p:stCondLst>
                                    <p:cond delay="0"/>
                                  </p:stCondLst>
                                  <p:childTnLst>
                                    <p:set>
                                      <p:cBhvr>
                                        <p:cTn id="19" dur="1" fill="hold">
                                          <p:stCondLst>
                                            <p:cond delay="0"/>
                                          </p:stCondLst>
                                        </p:cTn>
                                        <p:tgtEl>
                                          <p:spTgt spid="31747">
                                            <p:txEl>
                                              <p:pRg st="0" end="0"/>
                                            </p:txEl>
                                          </p:spTgt>
                                        </p:tgtEl>
                                        <p:attrNameLst>
                                          <p:attrName>style.visibility</p:attrName>
                                        </p:attrNameLst>
                                      </p:cBhvr>
                                      <p:to>
                                        <p:strVal val="visible"/>
                                      </p:to>
                                    </p:set>
                                    <p:anim calcmode="lin" valueType="num">
                                      <p:cBhvr>
                                        <p:cTn id="20" dur="500" fill="hold"/>
                                        <p:tgtEl>
                                          <p:spTgt spid="31747">
                                            <p:txEl>
                                              <p:pRg st="0" end="0"/>
                                            </p:txEl>
                                          </p:spTgt>
                                        </p:tgtEl>
                                        <p:attrNameLst>
                                          <p:attrName>ppt_w</p:attrName>
                                        </p:attrNameLst>
                                      </p:cBhvr>
                                      <p:tavLst>
                                        <p:tav tm="0">
                                          <p:val>
                                            <p:fltVal val="0"/>
                                          </p:val>
                                        </p:tav>
                                        <p:tav tm="100000">
                                          <p:val>
                                            <p:strVal val="#ppt_w"/>
                                          </p:val>
                                        </p:tav>
                                      </p:tavLst>
                                    </p:anim>
                                    <p:anim calcmode="lin" valueType="num">
                                      <p:cBhvr>
                                        <p:cTn id="21" dur="500" fill="hold"/>
                                        <p:tgtEl>
                                          <p:spTgt spid="31747">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23" presetClass="entr" presetSubtype="16" fill="hold" nodeType="clickEffect">
                                  <p:stCondLst>
                                    <p:cond delay="0"/>
                                  </p:stCondLst>
                                  <p:childTnLst>
                                    <p:set>
                                      <p:cBhvr>
                                        <p:cTn id="25" dur="1" fill="hold">
                                          <p:stCondLst>
                                            <p:cond delay="0"/>
                                          </p:stCondLst>
                                        </p:cTn>
                                        <p:tgtEl>
                                          <p:spTgt spid="31747">
                                            <p:txEl>
                                              <p:pRg st="1" end="1"/>
                                            </p:txEl>
                                          </p:spTgt>
                                        </p:tgtEl>
                                        <p:attrNameLst>
                                          <p:attrName>style.visibility</p:attrName>
                                        </p:attrNameLst>
                                      </p:cBhvr>
                                      <p:to>
                                        <p:strVal val="visible"/>
                                      </p:to>
                                    </p:set>
                                    <p:anim calcmode="lin" valueType="num">
                                      <p:cBhvr>
                                        <p:cTn id="26" dur="500" fill="hold"/>
                                        <p:tgtEl>
                                          <p:spTgt spid="31747">
                                            <p:txEl>
                                              <p:pRg st="1" end="1"/>
                                            </p:txEl>
                                          </p:spTgt>
                                        </p:tgtEl>
                                        <p:attrNameLst>
                                          <p:attrName>ppt_w</p:attrName>
                                        </p:attrNameLst>
                                      </p:cBhvr>
                                      <p:tavLst>
                                        <p:tav tm="0">
                                          <p:val>
                                            <p:fltVal val="0"/>
                                          </p:val>
                                        </p:tav>
                                        <p:tav tm="100000">
                                          <p:val>
                                            <p:strVal val="#ppt_w"/>
                                          </p:val>
                                        </p:tav>
                                      </p:tavLst>
                                    </p:anim>
                                    <p:anim calcmode="lin" valueType="num">
                                      <p:cBhvr>
                                        <p:cTn id="27" dur="500" fill="hold"/>
                                        <p:tgtEl>
                                          <p:spTgt spid="31747">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23" presetClass="entr" presetSubtype="16" fill="hold" nodeType="clickEffect">
                                  <p:stCondLst>
                                    <p:cond delay="0"/>
                                  </p:stCondLst>
                                  <p:childTnLst>
                                    <p:set>
                                      <p:cBhvr>
                                        <p:cTn id="31" dur="1" fill="hold">
                                          <p:stCondLst>
                                            <p:cond delay="0"/>
                                          </p:stCondLst>
                                        </p:cTn>
                                        <p:tgtEl>
                                          <p:spTgt spid="31747">
                                            <p:txEl>
                                              <p:pRg st="2" end="2"/>
                                            </p:txEl>
                                          </p:spTgt>
                                        </p:tgtEl>
                                        <p:attrNameLst>
                                          <p:attrName>style.visibility</p:attrName>
                                        </p:attrNameLst>
                                      </p:cBhvr>
                                      <p:to>
                                        <p:strVal val="visible"/>
                                      </p:to>
                                    </p:set>
                                    <p:anim calcmode="lin" valueType="num">
                                      <p:cBhvr>
                                        <p:cTn id="32" dur="500" fill="hold"/>
                                        <p:tgtEl>
                                          <p:spTgt spid="31747">
                                            <p:txEl>
                                              <p:pRg st="2" end="2"/>
                                            </p:txEl>
                                          </p:spTgt>
                                        </p:tgtEl>
                                        <p:attrNameLst>
                                          <p:attrName>ppt_w</p:attrName>
                                        </p:attrNameLst>
                                      </p:cBhvr>
                                      <p:tavLst>
                                        <p:tav tm="0">
                                          <p:val>
                                            <p:fltVal val="0"/>
                                          </p:val>
                                        </p:tav>
                                        <p:tav tm="100000">
                                          <p:val>
                                            <p:strVal val="#ppt_w"/>
                                          </p:val>
                                        </p:tav>
                                      </p:tavLst>
                                    </p:anim>
                                    <p:anim calcmode="lin" valueType="num">
                                      <p:cBhvr>
                                        <p:cTn id="33" dur="500" fill="hold"/>
                                        <p:tgtEl>
                                          <p:spTgt spid="31747">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34" fill="hold" nodeType="clickPar">
                      <p:stCondLst>
                        <p:cond delay="indefinite"/>
                      </p:stCondLst>
                      <p:childTnLst>
                        <p:par>
                          <p:cTn id="35" fill="hold" nodeType="withGroup">
                            <p:stCondLst>
                              <p:cond delay="0"/>
                            </p:stCondLst>
                            <p:childTnLst>
                              <p:par>
                                <p:cTn id="36" presetID="23" presetClass="entr" presetSubtype="16" fill="hold" nodeType="clickEffect">
                                  <p:stCondLst>
                                    <p:cond delay="0"/>
                                  </p:stCondLst>
                                  <p:childTnLst>
                                    <p:set>
                                      <p:cBhvr>
                                        <p:cTn id="37" dur="1" fill="hold">
                                          <p:stCondLst>
                                            <p:cond delay="0"/>
                                          </p:stCondLst>
                                        </p:cTn>
                                        <p:tgtEl>
                                          <p:spTgt spid="31747">
                                            <p:txEl>
                                              <p:pRg st="3" end="3"/>
                                            </p:txEl>
                                          </p:spTgt>
                                        </p:tgtEl>
                                        <p:attrNameLst>
                                          <p:attrName>style.visibility</p:attrName>
                                        </p:attrNameLst>
                                      </p:cBhvr>
                                      <p:to>
                                        <p:strVal val="visible"/>
                                      </p:to>
                                    </p:set>
                                    <p:anim calcmode="lin" valueType="num">
                                      <p:cBhvr>
                                        <p:cTn id="38" dur="500" fill="hold"/>
                                        <p:tgtEl>
                                          <p:spTgt spid="31747">
                                            <p:txEl>
                                              <p:pRg st="3" end="3"/>
                                            </p:txEl>
                                          </p:spTgt>
                                        </p:tgtEl>
                                        <p:attrNameLst>
                                          <p:attrName>ppt_w</p:attrName>
                                        </p:attrNameLst>
                                      </p:cBhvr>
                                      <p:tavLst>
                                        <p:tav tm="0">
                                          <p:val>
                                            <p:fltVal val="0"/>
                                          </p:val>
                                        </p:tav>
                                        <p:tav tm="100000">
                                          <p:val>
                                            <p:strVal val="#ppt_w"/>
                                          </p:val>
                                        </p:tav>
                                      </p:tavLst>
                                    </p:anim>
                                    <p:anim calcmode="lin" valueType="num">
                                      <p:cBhvr>
                                        <p:cTn id="39" dur="500" fill="hold"/>
                                        <p:tgtEl>
                                          <p:spTgt spid="31747">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40" fill="hold" nodeType="clickPar">
                      <p:stCondLst>
                        <p:cond delay="indefinite"/>
                      </p:stCondLst>
                      <p:childTnLst>
                        <p:par>
                          <p:cTn id="41" fill="hold" nodeType="withGroup">
                            <p:stCondLst>
                              <p:cond delay="0"/>
                            </p:stCondLst>
                            <p:childTnLst>
                              <p:par>
                                <p:cTn id="42" presetID="23" presetClass="entr" presetSubtype="16" fill="hold" nodeType="clickEffect">
                                  <p:stCondLst>
                                    <p:cond delay="0"/>
                                  </p:stCondLst>
                                  <p:childTnLst>
                                    <p:set>
                                      <p:cBhvr>
                                        <p:cTn id="43" dur="1" fill="hold">
                                          <p:stCondLst>
                                            <p:cond delay="0"/>
                                          </p:stCondLst>
                                        </p:cTn>
                                        <p:tgtEl>
                                          <p:spTgt spid="31747">
                                            <p:txEl>
                                              <p:pRg st="4" end="4"/>
                                            </p:txEl>
                                          </p:spTgt>
                                        </p:tgtEl>
                                        <p:attrNameLst>
                                          <p:attrName>style.visibility</p:attrName>
                                        </p:attrNameLst>
                                      </p:cBhvr>
                                      <p:to>
                                        <p:strVal val="visible"/>
                                      </p:to>
                                    </p:set>
                                    <p:anim calcmode="lin" valueType="num">
                                      <p:cBhvr>
                                        <p:cTn id="44" dur="500" fill="hold"/>
                                        <p:tgtEl>
                                          <p:spTgt spid="31747">
                                            <p:txEl>
                                              <p:pRg st="4" end="4"/>
                                            </p:txEl>
                                          </p:spTgt>
                                        </p:tgtEl>
                                        <p:attrNameLst>
                                          <p:attrName>ppt_w</p:attrName>
                                        </p:attrNameLst>
                                      </p:cBhvr>
                                      <p:tavLst>
                                        <p:tav tm="0">
                                          <p:val>
                                            <p:fltVal val="0"/>
                                          </p:val>
                                        </p:tav>
                                        <p:tav tm="100000">
                                          <p:val>
                                            <p:strVal val="#ppt_w"/>
                                          </p:val>
                                        </p:tav>
                                      </p:tavLst>
                                    </p:anim>
                                    <p:anim calcmode="lin" valueType="num">
                                      <p:cBhvr>
                                        <p:cTn id="45" dur="500" fill="hold"/>
                                        <p:tgtEl>
                                          <p:spTgt spid="31747">
                                            <p:txEl>
                                              <p:pRg st="4" end="4"/>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6"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algn="l"/>
            <a:r>
              <a:rPr lang="en-US" altLang="en-US"/>
              <a:t>D. Fenian Raids</a:t>
            </a:r>
          </a:p>
        </p:txBody>
      </p:sp>
      <p:sp>
        <p:nvSpPr>
          <p:cNvPr id="32771" name="Rectangle 3"/>
          <p:cNvSpPr>
            <a:spLocks noGrp="1" noChangeArrowheads="1"/>
          </p:cNvSpPr>
          <p:nvPr>
            <p:ph type="body" idx="1"/>
          </p:nvPr>
        </p:nvSpPr>
        <p:spPr>
          <a:xfrm>
            <a:off x="228600" y="1295400"/>
            <a:ext cx="3124200" cy="4878388"/>
          </a:xfrm>
        </p:spPr>
        <p:txBody>
          <a:bodyPr>
            <a:normAutofit lnSpcReduction="10000"/>
          </a:bodyPr>
          <a:lstStyle/>
          <a:p>
            <a:pPr>
              <a:lnSpc>
                <a:spcPct val="80000"/>
              </a:lnSpc>
            </a:pPr>
            <a:r>
              <a:rPr lang="en-US" altLang="en-US" sz="2200"/>
              <a:t>Fenians were American Irish who despised Britain</a:t>
            </a:r>
          </a:p>
          <a:p>
            <a:pPr>
              <a:lnSpc>
                <a:spcPct val="80000"/>
              </a:lnSpc>
            </a:pPr>
            <a:r>
              <a:rPr lang="en-US" altLang="en-US" sz="2200"/>
              <a:t>Fenians raided colonies along border</a:t>
            </a:r>
          </a:p>
          <a:p>
            <a:pPr>
              <a:lnSpc>
                <a:spcPct val="80000"/>
              </a:lnSpc>
            </a:pPr>
            <a:r>
              <a:rPr lang="en-US" altLang="en-US" sz="2200"/>
              <a:t>Settled in U.S. to escape British control in Ireland</a:t>
            </a:r>
          </a:p>
          <a:p>
            <a:pPr>
              <a:lnSpc>
                <a:spcPct val="80000"/>
              </a:lnSpc>
            </a:pPr>
            <a:r>
              <a:rPr lang="en-US" altLang="en-US" sz="2200"/>
              <a:t>Most were ex-civil war soldiers</a:t>
            </a:r>
          </a:p>
          <a:p>
            <a:pPr>
              <a:lnSpc>
                <a:spcPct val="80000"/>
              </a:lnSpc>
            </a:pPr>
            <a:r>
              <a:rPr lang="en-US" altLang="en-US" sz="2200"/>
              <a:t>Sought to free Ireland of British rule by capturing BNA colonies</a:t>
            </a:r>
          </a:p>
          <a:p>
            <a:pPr>
              <a:lnSpc>
                <a:spcPct val="80000"/>
              </a:lnSpc>
            </a:pPr>
            <a:r>
              <a:rPr lang="en-US" altLang="en-US" sz="2200"/>
              <a:t>U.S. government turned blind eye to raids</a:t>
            </a:r>
          </a:p>
        </p:txBody>
      </p:sp>
      <p:pic>
        <p:nvPicPr>
          <p:cNvPr id="32773" name="Picture 5" descr="Fenian Encampment Black Rock Fort Eri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8600" y="1905000"/>
            <a:ext cx="4495800" cy="3597275"/>
          </a:xfrm>
          <a:prstGeom prst="rect">
            <a:avLst/>
          </a:prstGeom>
          <a:noFill/>
          <a:extLst>
            <a:ext uri="{909E8E84-426E-40DD-AFC4-6F175D3DCCD1}">
              <a14:hiddenFill xmlns:a14="http://schemas.microsoft.com/office/drawing/2010/main">
                <a:solidFill>
                  <a:srgbClr val="FFFFFF"/>
                </a:solidFill>
              </a14:hiddenFill>
            </a:ext>
          </a:extLst>
        </p:spPr>
      </p:pic>
      <p:pic>
        <p:nvPicPr>
          <p:cNvPr id="32775"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1179513"/>
            <a:ext cx="8458200" cy="5248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47833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2770"/>
                                        </p:tgtEl>
                                        <p:attrNameLst>
                                          <p:attrName>style.visibility</p:attrName>
                                        </p:attrNameLst>
                                      </p:cBhvr>
                                      <p:to>
                                        <p:strVal val="visible"/>
                                      </p:to>
                                    </p:set>
                                    <p:animEffect transition="in" filter="circle(in)">
                                      <p:cBhvr>
                                        <p:cTn id="7" dur="500"/>
                                        <p:tgtEl>
                                          <p:spTgt spid="3277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nodeType="clickEffect">
                                  <p:stCondLst>
                                    <p:cond delay="0"/>
                                  </p:stCondLst>
                                  <p:childTnLst>
                                    <p:set>
                                      <p:cBhvr>
                                        <p:cTn id="11" dur="1" fill="hold">
                                          <p:stCondLst>
                                            <p:cond delay="0"/>
                                          </p:stCondLst>
                                        </p:cTn>
                                        <p:tgtEl>
                                          <p:spTgt spid="32775"/>
                                        </p:tgtEl>
                                        <p:attrNameLst>
                                          <p:attrName>style.visibility</p:attrName>
                                        </p:attrNameLst>
                                      </p:cBhvr>
                                      <p:to>
                                        <p:strVal val="visible"/>
                                      </p:to>
                                    </p:set>
                                    <p:animEffect transition="in" filter="circle(in)">
                                      <p:cBhvr>
                                        <p:cTn id="12" dur="2000"/>
                                        <p:tgtEl>
                                          <p:spTgt spid="32775"/>
                                        </p:tgtEl>
                                      </p:cBhvr>
                                    </p:animEffect>
                                  </p:childTnLst>
                                  <p:subTnLst>
                                    <p:set>
                                      <p:cBhvr override="childStyle">
                                        <p:cTn dur="1" fill="hold" display="0" masterRel="nextClick" afterEffect="1"/>
                                        <p:tgtEl>
                                          <p:spTgt spid="32775"/>
                                        </p:tgtEl>
                                        <p:attrNameLst>
                                          <p:attrName>style.visibility</p:attrName>
                                        </p:attrNameLst>
                                      </p:cBhvr>
                                      <p:to>
                                        <p:strVal val="hidden"/>
                                      </p:to>
                                    </p:set>
                                  </p:subTnLst>
                                </p:cTn>
                              </p:par>
                            </p:childTnLst>
                          </p:cTn>
                        </p:par>
                      </p:childTnLst>
                    </p:cTn>
                  </p:par>
                  <p:par>
                    <p:cTn id="13" fill="hold" nodeType="clickPar">
                      <p:stCondLst>
                        <p:cond delay="indefinite"/>
                      </p:stCondLst>
                      <p:childTnLst>
                        <p:par>
                          <p:cTn id="14" fill="hold" nodeType="withGroup">
                            <p:stCondLst>
                              <p:cond delay="0"/>
                            </p:stCondLst>
                            <p:childTnLst>
                              <p:par>
                                <p:cTn id="15" presetID="49" presetClass="entr" presetSubtype="0" decel="100000" fill="hold" nodeType="clickEffect">
                                  <p:stCondLst>
                                    <p:cond delay="0"/>
                                  </p:stCondLst>
                                  <p:childTnLst>
                                    <p:set>
                                      <p:cBhvr>
                                        <p:cTn id="16" dur="1" fill="hold">
                                          <p:stCondLst>
                                            <p:cond delay="0"/>
                                          </p:stCondLst>
                                        </p:cTn>
                                        <p:tgtEl>
                                          <p:spTgt spid="32773"/>
                                        </p:tgtEl>
                                        <p:attrNameLst>
                                          <p:attrName>style.visibility</p:attrName>
                                        </p:attrNameLst>
                                      </p:cBhvr>
                                      <p:to>
                                        <p:strVal val="visible"/>
                                      </p:to>
                                    </p:set>
                                    <p:anim calcmode="lin" valueType="num">
                                      <p:cBhvr>
                                        <p:cTn id="17" dur="500" fill="hold"/>
                                        <p:tgtEl>
                                          <p:spTgt spid="32773"/>
                                        </p:tgtEl>
                                        <p:attrNameLst>
                                          <p:attrName>ppt_w</p:attrName>
                                        </p:attrNameLst>
                                      </p:cBhvr>
                                      <p:tavLst>
                                        <p:tav tm="0">
                                          <p:val>
                                            <p:fltVal val="0"/>
                                          </p:val>
                                        </p:tav>
                                        <p:tav tm="100000">
                                          <p:val>
                                            <p:strVal val="#ppt_w"/>
                                          </p:val>
                                        </p:tav>
                                      </p:tavLst>
                                    </p:anim>
                                    <p:anim calcmode="lin" valueType="num">
                                      <p:cBhvr>
                                        <p:cTn id="18" dur="500" fill="hold"/>
                                        <p:tgtEl>
                                          <p:spTgt spid="32773"/>
                                        </p:tgtEl>
                                        <p:attrNameLst>
                                          <p:attrName>ppt_h</p:attrName>
                                        </p:attrNameLst>
                                      </p:cBhvr>
                                      <p:tavLst>
                                        <p:tav tm="0">
                                          <p:val>
                                            <p:fltVal val="0"/>
                                          </p:val>
                                        </p:tav>
                                        <p:tav tm="100000">
                                          <p:val>
                                            <p:strVal val="#ppt_h"/>
                                          </p:val>
                                        </p:tav>
                                      </p:tavLst>
                                    </p:anim>
                                    <p:anim calcmode="lin" valueType="num">
                                      <p:cBhvr>
                                        <p:cTn id="19" dur="500" fill="hold"/>
                                        <p:tgtEl>
                                          <p:spTgt spid="32773"/>
                                        </p:tgtEl>
                                        <p:attrNameLst>
                                          <p:attrName>style.rotation</p:attrName>
                                        </p:attrNameLst>
                                      </p:cBhvr>
                                      <p:tavLst>
                                        <p:tav tm="0">
                                          <p:val>
                                            <p:fltVal val="360"/>
                                          </p:val>
                                        </p:tav>
                                        <p:tav tm="100000">
                                          <p:val>
                                            <p:fltVal val="0"/>
                                          </p:val>
                                        </p:tav>
                                      </p:tavLst>
                                    </p:anim>
                                    <p:animEffect transition="in" filter="fade">
                                      <p:cBhvr>
                                        <p:cTn id="20" dur="500"/>
                                        <p:tgtEl>
                                          <p:spTgt spid="32773"/>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16" fill="hold" nodeType="clickEffect">
                                  <p:stCondLst>
                                    <p:cond delay="0"/>
                                  </p:stCondLst>
                                  <p:childTnLst>
                                    <p:set>
                                      <p:cBhvr>
                                        <p:cTn id="24" dur="1" fill="hold">
                                          <p:stCondLst>
                                            <p:cond delay="0"/>
                                          </p:stCondLst>
                                        </p:cTn>
                                        <p:tgtEl>
                                          <p:spTgt spid="32771">
                                            <p:txEl>
                                              <p:pRg st="0" end="0"/>
                                            </p:txEl>
                                          </p:spTgt>
                                        </p:tgtEl>
                                        <p:attrNameLst>
                                          <p:attrName>style.visibility</p:attrName>
                                        </p:attrNameLst>
                                      </p:cBhvr>
                                      <p:to>
                                        <p:strVal val="visible"/>
                                      </p:to>
                                    </p:set>
                                    <p:anim calcmode="lin" valueType="num">
                                      <p:cBhvr>
                                        <p:cTn id="25" dur="500" fill="hold"/>
                                        <p:tgtEl>
                                          <p:spTgt spid="32771">
                                            <p:txEl>
                                              <p:pRg st="0" end="0"/>
                                            </p:txEl>
                                          </p:spTgt>
                                        </p:tgtEl>
                                        <p:attrNameLst>
                                          <p:attrName>ppt_w</p:attrName>
                                        </p:attrNameLst>
                                      </p:cBhvr>
                                      <p:tavLst>
                                        <p:tav tm="0">
                                          <p:val>
                                            <p:fltVal val="0"/>
                                          </p:val>
                                        </p:tav>
                                        <p:tav tm="100000">
                                          <p:val>
                                            <p:strVal val="#ppt_w"/>
                                          </p:val>
                                        </p:tav>
                                      </p:tavLst>
                                    </p:anim>
                                    <p:anim calcmode="lin" valueType="num">
                                      <p:cBhvr>
                                        <p:cTn id="26" dur="500" fill="hold"/>
                                        <p:tgtEl>
                                          <p:spTgt spid="32771">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3" presetClass="entr" presetSubtype="16" fill="hold" nodeType="clickEffect">
                                  <p:stCondLst>
                                    <p:cond delay="0"/>
                                  </p:stCondLst>
                                  <p:childTnLst>
                                    <p:set>
                                      <p:cBhvr>
                                        <p:cTn id="30" dur="1" fill="hold">
                                          <p:stCondLst>
                                            <p:cond delay="0"/>
                                          </p:stCondLst>
                                        </p:cTn>
                                        <p:tgtEl>
                                          <p:spTgt spid="32771">
                                            <p:txEl>
                                              <p:pRg st="1" end="1"/>
                                            </p:txEl>
                                          </p:spTgt>
                                        </p:tgtEl>
                                        <p:attrNameLst>
                                          <p:attrName>style.visibility</p:attrName>
                                        </p:attrNameLst>
                                      </p:cBhvr>
                                      <p:to>
                                        <p:strVal val="visible"/>
                                      </p:to>
                                    </p:set>
                                    <p:anim calcmode="lin" valueType="num">
                                      <p:cBhvr>
                                        <p:cTn id="31" dur="500" fill="hold"/>
                                        <p:tgtEl>
                                          <p:spTgt spid="32771">
                                            <p:txEl>
                                              <p:pRg st="1" end="1"/>
                                            </p:txEl>
                                          </p:spTgt>
                                        </p:tgtEl>
                                        <p:attrNameLst>
                                          <p:attrName>ppt_w</p:attrName>
                                        </p:attrNameLst>
                                      </p:cBhvr>
                                      <p:tavLst>
                                        <p:tav tm="0">
                                          <p:val>
                                            <p:fltVal val="0"/>
                                          </p:val>
                                        </p:tav>
                                        <p:tav tm="100000">
                                          <p:val>
                                            <p:strVal val="#ppt_w"/>
                                          </p:val>
                                        </p:tav>
                                      </p:tavLst>
                                    </p:anim>
                                    <p:anim calcmode="lin" valueType="num">
                                      <p:cBhvr>
                                        <p:cTn id="32" dur="500" fill="hold"/>
                                        <p:tgtEl>
                                          <p:spTgt spid="32771">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3" presetClass="entr" presetSubtype="16" fill="hold" nodeType="clickEffect">
                                  <p:stCondLst>
                                    <p:cond delay="0"/>
                                  </p:stCondLst>
                                  <p:childTnLst>
                                    <p:set>
                                      <p:cBhvr>
                                        <p:cTn id="36" dur="1" fill="hold">
                                          <p:stCondLst>
                                            <p:cond delay="0"/>
                                          </p:stCondLst>
                                        </p:cTn>
                                        <p:tgtEl>
                                          <p:spTgt spid="32771">
                                            <p:txEl>
                                              <p:pRg st="2" end="2"/>
                                            </p:txEl>
                                          </p:spTgt>
                                        </p:tgtEl>
                                        <p:attrNameLst>
                                          <p:attrName>style.visibility</p:attrName>
                                        </p:attrNameLst>
                                      </p:cBhvr>
                                      <p:to>
                                        <p:strVal val="visible"/>
                                      </p:to>
                                    </p:set>
                                    <p:anim calcmode="lin" valueType="num">
                                      <p:cBhvr>
                                        <p:cTn id="37" dur="500" fill="hold"/>
                                        <p:tgtEl>
                                          <p:spTgt spid="32771">
                                            <p:txEl>
                                              <p:pRg st="2" end="2"/>
                                            </p:txEl>
                                          </p:spTgt>
                                        </p:tgtEl>
                                        <p:attrNameLst>
                                          <p:attrName>ppt_w</p:attrName>
                                        </p:attrNameLst>
                                      </p:cBhvr>
                                      <p:tavLst>
                                        <p:tav tm="0">
                                          <p:val>
                                            <p:fltVal val="0"/>
                                          </p:val>
                                        </p:tav>
                                        <p:tav tm="100000">
                                          <p:val>
                                            <p:strVal val="#ppt_w"/>
                                          </p:val>
                                        </p:tav>
                                      </p:tavLst>
                                    </p:anim>
                                    <p:anim calcmode="lin" valueType="num">
                                      <p:cBhvr>
                                        <p:cTn id="38" dur="500" fill="hold"/>
                                        <p:tgtEl>
                                          <p:spTgt spid="32771">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3" presetClass="entr" presetSubtype="16" fill="hold" nodeType="clickEffect">
                                  <p:stCondLst>
                                    <p:cond delay="0"/>
                                  </p:stCondLst>
                                  <p:childTnLst>
                                    <p:set>
                                      <p:cBhvr>
                                        <p:cTn id="42" dur="1" fill="hold">
                                          <p:stCondLst>
                                            <p:cond delay="0"/>
                                          </p:stCondLst>
                                        </p:cTn>
                                        <p:tgtEl>
                                          <p:spTgt spid="32771">
                                            <p:txEl>
                                              <p:pRg st="3" end="3"/>
                                            </p:txEl>
                                          </p:spTgt>
                                        </p:tgtEl>
                                        <p:attrNameLst>
                                          <p:attrName>style.visibility</p:attrName>
                                        </p:attrNameLst>
                                      </p:cBhvr>
                                      <p:to>
                                        <p:strVal val="visible"/>
                                      </p:to>
                                    </p:set>
                                    <p:anim calcmode="lin" valueType="num">
                                      <p:cBhvr>
                                        <p:cTn id="43" dur="500" fill="hold"/>
                                        <p:tgtEl>
                                          <p:spTgt spid="32771">
                                            <p:txEl>
                                              <p:pRg st="3" end="3"/>
                                            </p:txEl>
                                          </p:spTgt>
                                        </p:tgtEl>
                                        <p:attrNameLst>
                                          <p:attrName>ppt_w</p:attrName>
                                        </p:attrNameLst>
                                      </p:cBhvr>
                                      <p:tavLst>
                                        <p:tav tm="0">
                                          <p:val>
                                            <p:fltVal val="0"/>
                                          </p:val>
                                        </p:tav>
                                        <p:tav tm="100000">
                                          <p:val>
                                            <p:strVal val="#ppt_w"/>
                                          </p:val>
                                        </p:tav>
                                      </p:tavLst>
                                    </p:anim>
                                    <p:anim calcmode="lin" valueType="num">
                                      <p:cBhvr>
                                        <p:cTn id="44" dur="500" fill="hold"/>
                                        <p:tgtEl>
                                          <p:spTgt spid="32771">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3" presetClass="entr" presetSubtype="16" fill="hold" nodeType="clickEffect">
                                  <p:stCondLst>
                                    <p:cond delay="0"/>
                                  </p:stCondLst>
                                  <p:childTnLst>
                                    <p:set>
                                      <p:cBhvr>
                                        <p:cTn id="48" dur="1" fill="hold">
                                          <p:stCondLst>
                                            <p:cond delay="0"/>
                                          </p:stCondLst>
                                        </p:cTn>
                                        <p:tgtEl>
                                          <p:spTgt spid="32771">
                                            <p:txEl>
                                              <p:pRg st="4" end="4"/>
                                            </p:txEl>
                                          </p:spTgt>
                                        </p:tgtEl>
                                        <p:attrNameLst>
                                          <p:attrName>style.visibility</p:attrName>
                                        </p:attrNameLst>
                                      </p:cBhvr>
                                      <p:to>
                                        <p:strVal val="visible"/>
                                      </p:to>
                                    </p:set>
                                    <p:anim calcmode="lin" valueType="num">
                                      <p:cBhvr>
                                        <p:cTn id="49" dur="500" fill="hold"/>
                                        <p:tgtEl>
                                          <p:spTgt spid="32771">
                                            <p:txEl>
                                              <p:pRg st="4" end="4"/>
                                            </p:txEl>
                                          </p:spTgt>
                                        </p:tgtEl>
                                        <p:attrNameLst>
                                          <p:attrName>ppt_w</p:attrName>
                                        </p:attrNameLst>
                                      </p:cBhvr>
                                      <p:tavLst>
                                        <p:tav tm="0">
                                          <p:val>
                                            <p:fltVal val="0"/>
                                          </p:val>
                                        </p:tav>
                                        <p:tav tm="100000">
                                          <p:val>
                                            <p:strVal val="#ppt_w"/>
                                          </p:val>
                                        </p:tav>
                                      </p:tavLst>
                                    </p:anim>
                                    <p:anim calcmode="lin" valueType="num">
                                      <p:cBhvr>
                                        <p:cTn id="50" dur="500" fill="hold"/>
                                        <p:tgtEl>
                                          <p:spTgt spid="32771">
                                            <p:txEl>
                                              <p:pRg st="4" end="4"/>
                                            </p:txEl>
                                          </p:spTgt>
                                        </p:tgtEl>
                                        <p:attrNameLst>
                                          <p:attrName>ppt_h</p:attrName>
                                        </p:attrNameLst>
                                      </p:cBhvr>
                                      <p:tavLst>
                                        <p:tav tm="0">
                                          <p:val>
                                            <p:fltVal val="0"/>
                                          </p:val>
                                        </p:tav>
                                        <p:tav tm="100000">
                                          <p:val>
                                            <p:strVal val="#ppt_h"/>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3" presetClass="entr" presetSubtype="16" fill="hold" nodeType="clickEffect">
                                  <p:stCondLst>
                                    <p:cond delay="0"/>
                                  </p:stCondLst>
                                  <p:childTnLst>
                                    <p:set>
                                      <p:cBhvr>
                                        <p:cTn id="54" dur="1" fill="hold">
                                          <p:stCondLst>
                                            <p:cond delay="0"/>
                                          </p:stCondLst>
                                        </p:cTn>
                                        <p:tgtEl>
                                          <p:spTgt spid="32771">
                                            <p:txEl>
                                              <p:pRg st="5" end="5"/>
                                            </p:txEl>
                                          </p:spTgt>
                                        </p:tgtEl>
                                        <p:attrNameLst>
                                          <p:attrName>style.visibility</p:attrName>
                                        </p:attrNameLst>
                                      </p:cBhvr>
                                      <p:to>
                                        <p:strVal val="visible"/>
                                      </p:to>
                                    </p:set>
                                    <p:anim calcmode="lin" valueType="num">
                                      <p:cBhvr>
                                        <p:cTn id="55" dur="500" fill="hold"/>
                                        <p:tgtEl>
                                          <p:spTgt spid="32771">
                                            <p:txEl>
                                              <p:pRg st="5" end="5"/>
                                            </p:txEl>
                                          </p:spTgt>
                                        </p:tgtEl>
                                        <p:attrNameLst>
                                          <p:attrName>ppt_w</p:attrName>
                                        </p:attrNameLst>
                                      </p:cBhvr>
                                      <p:tavLst>
                                        <p:tav tm="0">
                                          <p:val>
                                            <p:fltVal val="0"/>
                                          </p:val>
                                        </p:tav>
                                        <p:tav tm="100000">
                                          <p:val>
                                            <p:strVal val="#ppt_w"/>
                                          </p:val>
                                        </p:tav>
                                      </p:tavLst>
                                    </p:anim>
                                    <p:anim calcmode="lin" valueType="num">
                                      <p:cBhvr>
                                        <p:cTn id="56" dur="500" fill="hold"/>
                                        <p:tgtEl>
                                          <p:spTgt spid="32771">
                                            <p:txEl>
                                              <p:pRg st="5" end="5"/>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0"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algn="l"/>
            <a:r>
              <a:rPr lang="en-US" altLang="en-US"/>
              <a:t>E. Trouble with British Trade</a:t>
            </a:r>
          </a:p>
        </p:txBody>
      </p:sp>
      <p:sp>
        <p:nvSpPr>
          <p:cNvPr id="33795" name="Rectangle 3"/>
          <p:cNvSpPr>
            <a:spLocks noGrp="1" noChangeArrowheads="1"/>
          </p:cNvSpPr>
          <p:nvPr>
            <p:ph type="body" idx="1"/>
          </p:nvPr>
        </p:nvSpPr>
        <p:spPr>
          <a:xfrm>
            <a:off x="457200" y="1371600"/>
            <a:ext cx="3962400" cy="4525963"/>
          </a:xfrm>
        </p:spPr>
        <p:txBody>
          <a:bodyPr/>
          <a:lstStyle/>
          <a:p>
            <a:pPr marL="609600" indent="-609600">
              <a:lnSpc>
                <a:spcPct val="80000"/>
              </a:lnSpc>
              <a:buFontTx/>
              <a:buAutoNum type="arabicPeriod"/>
            </a:pPr>
            <a:r>
              <a:rPr lang="en-US" altLang="en-US" sz="2100" dirty="0"/>
              <a:t>Before 1846, BNA colonies had </a:t>
            </a:r>
            <a:r>
              <a:rPr lang="en-US" altLang="en-US" sz="2100" dirty="0" smtClean="0"/>
              <a:t>favored </a:t>
            </a:r>
            <a:r>
              <a:rPr lang="en-US" altLang="en-US" sz="2100" dirty="0"/>
              <a:t>trade with Britain</a:t>
            </a:r>
          </a:p>
          <a:p>
            <a:pPr marL="609600" indent="-609600">
              <a:lnSpc>
                <a:spcPct val="80000"/>
              </a:lnSpc>
              <a:buFontTx/>
              <a:buAutoNum type="arabicPeriod"/>
            </a:pPr>
            <a:r>
              <a:rPr lang="en-US" altLang="en-US" sz="2100" dirty="0"/>
              <a:t>Special deal called “preference</a:t>
            </a:r>
            <a:r>
              <a:rPr lang="en-US" altLang="en-US" sz="2100" dirty="0" smtClean="0"/>
              <a:t>”</a:t>
            </a:r>
            <a:endParaRPr lang="en-US" altLang="en-US" sz="2100" dirty="0"/>
          </a:p>
          <a:p>
            <a:pPr marL="609600" indent="-609600">
              <a:lnSpc>
                <a:spcPct val="80000"/>
              </a:lnSpc>
              <a:buFontTx/>
              <a:buAutoNum type="arabicPeriod"/>
            </a:pPr>
            <a:r>
              <a:rPr lang="en-US" altLang="en-US" sz="2100" dirty="0"/>
              <a:t>In 1846, Britain ended preference and now allowed goods from all countries without charging taxes</a:t>
            </a:r>
          </a:p>
          <a:p>
            <a:pPr marL="609600" indent="-609600">
              <a:lnSpc>
                <a:spcPct val="80000"/>
              </a:lnSpc>
              <a:buFontTx/>
              <a:buAutoNum type="arabicPeriod"/>
            </a:pPr>
            <a:r>
              <a:rPr lang="en-US" altLang="en-US" sz="2100" dirty="0"/>
              <a:t>Caused financial pressure on colonies</a:t>
            </a:r>
          </a:p>
          <a:p>
            <a:pPr marL="609600" indent="-609600">
              <a:lnSpc>
                <a:spcPct val="80000"/>
              </a:lnSpc>
              <a:buFontTx/>
              <a:buAutoNum type="arabicPeriod"/>
            </a:pPr>
            <a:r>
              <a:rPr lang="en-US" altLang="en-US" sz="2100" dirty="0"/>
              <a:t>In 1854, BNA entered into RECIPROCITY TREATY with U.S. for 10 years</a:t>
            </a:r>
          </a:p>
          <a:p>
            <a:pPr marL="609600" indent="-609600">
              <a:lnSpc>
                <a:spcPct val="80000"/>
              </a:lnSpc>
              <a:buFontTx/>
              <a:buAutoNum type="arabicPeriod"/>
            </a:pPr>
            <a:r>
              <a:rPr lang="en-US" altLang="en-US" sz="2100" dirty="0"/>
              <a:t>U.S. ended treaty in 1865, BNA colonies suffered</a:t>
            </a:r>
          </a:p>
        </p:txBody>
      </p:sp>
      <p:pic>
        <p:nvPicPr>
          <p:cNvPr id="33796" name="Picture 4" descr="triangular trade ma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1676400"/>
            <a:ext cx="4648200" cy="3571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24064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33794"/>
                                        </p:tgtEl>
                                        <p:attrNameLst>
                                          <p:attrName>style.visibility</p:attrName>
                                        </p:attrNameLst>
                                      </p:cBhvr>
                                      <p:to>
                                        <p:strVal val="visible"/>
                                      </p:to>
                                    </p:set>
                                    <p:animEffect transition="in" filter="dissolve">
                                      <p:cBhvr>
                                        <p:cTn id="7" dur="1000"/>
                                        <p:tgtEl>
                                          <p:spTgt spid="33794"/>
                                        </p:tgtEl>
                                      </p:cBhvr>
                                    </p:animEffect>
                                  </p:childTnLst>
                                </p:cTn>
                              </p:par>
                              <p:par>
                                <p:cTn id="8" presetID="9" presetClass="entr" presetSubtype="0" fill="hold" nodeType="withEffect">
                                  <p:stCondLst>
                                    <p:cond delay="0"/>
                                  </p:stCondLst>
                                  <p:childTnLst>
                                    <p:set>
                                      <p:cBhvr>
                                        <p:cTn id="9" dur="1" fill="hold">
                                          <p:stCondLst>
                                            <p:cond delay="0"/>
                                          </p:stCondLst>
                                        </p:cTn>
                                        <p:tgtEl>
                                          <p:spTgt spid="33796"/>
                                        </p:tgtEl>
                                        <p:attrNameLst>
                                          <p:attrName>style.visibility</p:attrName>
                                        </p:attrNameLst>
                                      </p:cBhvr>
                                      <p:to>
                                        <p:strVal val="visible"/>
                                      </p:to>
                                    </p:set>
                                    <p:animEffect transition="in" filter="dissolve">
                                      <p:cBhvr>
                                        <p:cTn id="10" dur="2000"/>
                                        <p:tgtEl>
                                          <p:spTgt spid="33796"/>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 presetClass="entr" presetSubtype="16" fill="hold" nodeType="clickEffect">
                                  <p:stCondLst>
                                    <p:cond delay="0"/>
                                  </p:stCondLst>
                                  <p:childTnLst>
                                    <p:set>
                                      <p:cBhvr>
                                        <p:cTn id="14" dur="1" fill="hold">
                                          <p:stCondLst>
                                            <p:cond delay="0"/>
                                          </p:stCondLst>
                                        </p:cTn>
                                        <p:tgtEl>
                                          <p:spTgt spid="33795">
                                            <p:txEl>
                                              <p:pRg st="0" end="0"/>
                                            </p:txEl>
                                          </p:spTgt>
                                        </p:tgtEl>
                                        <p:attrNameLst>
                                          <p:attrName>style.visibility</p:attrName>
                                        </p:attrNameLst>
                                      </p:cBhvr>
                                      <p:to>
                                        <p:strVal val="visible"/>
                                      </p:to>
                                    </p:set>
                                    <p:animEffect transition="in" filter="box(in)">
                                      <p:cBhvr>
                                        <p:cTn id="15" dur="500"/>
                                        <p:tgtEl>
                                          <p:spTgt spid="33795">
                                            <p:txEl>
                                              <p:pRg st="0" end="0"/>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4" presetClass="entr" presetSubtype="16" fill="hold" nodeType="clickEffect">
                                  <p:stCondLst>
                                    <p:cond delay="0"/>
                                  </p:stCondLst>
                                  <p:childTnLst>
                                    <p:set>
                                      <p:cBhvr>
                                        <p:cTn id="19" dur="1" fill="hold">
                                          <p:stCondLst>
                                            <p:cond delay="0"/>
                                          </p:stCondLst>
                                        </p:cTn>
                                        <p:tgtEl>
                                          <p:spTgt spid="33795">
                                            <p:txEl>
                                              <p:pRg st="1" end="1"/>
                                            </p:txEl>
                                          </p:spTgt>
                                        </p:tgtEl>
                                        <p:attrNameLst>
                                          <p:attrName>style.visibility</p:attrName>
                                        </p:attrNameLst>
                                      </p:cBhvr>
                                      <p:to>
                                        <p:strVal val="visible"/>
                                      </p:to>
                                    </p:set>
                                    <p:animEffect transition="in" filter="box(in)">
                                      <p:cBhvr>
                                        <p:cTn id="20" dur="500"/>
                                        <p:tgtEl>
                                          <p:spTgt spid="33795">
                                            <p:txEl>
                                              <p:pRg st="1" end="1"/>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4" presetClass="entr" presetSubtype="16" fill="hold" nodeType="clickEffect">
                                  <p:stCondLst>
                                    <p:cond delay="0"/>
                                  </p:stCondLst>
                                  <p:childTnLst>
                                    <p:set>
                                      <p:cBhvr>
                                        <p:cTn id="24" dur="1" fill="hold">
                                          <p:stCondLst>
                                            <p:cond delay="0"/>
                                          </p:stCondLst>
                                        </p:cTn>
                                        <p:tgtEl>
                                          <p:spTgt spid="33795">
                                            <p:txEl>
                                              <p:pRg st="2" end="2"/>
                                            </p:txEl>
                                          </p:spTgt>
                                        </p:tgtEl>
                                        <p:attrNameLst>
                                          <p:attrName>style.visibility</p:attrName>
                                        </p:attrNameLst>
                                      </p:cBhvr>
                                      <p:to>
                                        <p:strVal val="visible"/>
                                      </p:to>
                                    </p:set>
                                    <p:animEffect transition="in" filter="box(in)">
                                      <p:cBhvr>
                                        <p:cTn id="25" dur="500"/>
                                        <p:tgtEl>
                                          <p:spTgt spid="33795">
                                            <p:txEl>
                                              <p:pRg st="2" end="2"/>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4" presetClass="entr" presetSubtype="16" fill="hold" nodeType="clickEffect">
                                  <p:stCondLst>
                                    <p:cond delay="0"/>
                                  </p:stCondLst>
                                  <p:childTnLst>
                                    <p:set>
                                      <p:cBhvr>
                                        <p:cTn id="29" dur="1" fill="hold">
                                          <p:stCondLst>
                                            <p:cond delay="0"/>
                                          </p:stCondLst>
                                        </p:cTn>
                                        <p:tgtEl>
                                          <p:spTgt spid="33795">
                                            <p:txEl>
                                              <p:pRg st="3" end="3"/>
                                            </p:txEl>
                                          </p:spTgt>
                                        </p:tgtEl>
                                        <p:attrNameLst>
                                          <p:attrName>style.visibility</p:attrName>
                                        </p:attrNameLst>
                                      </p:cBhvr>
                                      <p:to>
                                        <p:strVal val="visible"/>
                                      </p:to>
                                    </p:set>
                                    <p:animEffect transition="in" filter="box(in)">
                                      <p:cBhvr>
                                        <p:cTn id="30" dur="500"/>
                                        <p:tgtEl>
                                          <p:spTgt spid="33795">
                                            <p:txEl>
                                              <p:pRg st="3" end="3"/>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4" presetClass="entr" presetSubtype="16" fill="hold" nodeType="clickEffect">
                                  <p:stCondLst>
                                    <p:cond delay="0"/>
                                  </p:stCondLst>
                                  <p:childTnLst>
                                    <p:set>
                                      <p:cBhvr>
                                        <p:cTn id="34" dur="1" fill="hold">
                                          <p:stCondLst>
                                            <p:cond delay="0"/>
                                          </p:stCondLst>
                                        </p:cTn>
                                        <p:tgtEl>
                                          <p:spTgt spid="33795">
                                            <p:txEl>
                                              <p:pRg st="4" end="4"/>
                                            </p:txEl>
                                          </p:spTgt>
                                        </p:tgtEl>
                                        <p:attrNameLst>
                                          <p:attrName>style.visibility</p:attrName>
                                        </p:attrNameLst>
                                      </p:cBhvr>
                                      <p:to>
                                        <p:strVal val="visible"/>
                                      </p:to>
                                    </p:set>
                                    <p:animEffect transition="in" filter="box(in)">
                                      <p:cBhvr>
                                        <p:cTn id="35" dur="500"/>
                                        <p:tgtEl>
                                          <p:spTgt spid="33795">
                                            <p:txEl>
                                              <p:pRg st="4" end="4"/>
                                            </p:txEl>
                                          </p:spTgt>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4" presetClass="entr" presetSubtype="16" fill="hold" nodeType="clickEffect">
                                  <p:stCondLst>
                                    <p:cond delay="0"/>
                                  </p:stCondLst>
                                  <p:childTnLst>
                                    <p:set>
                                      <p:cBhvr>
                                        <p:cTn id="39" dur="1" fill="hold">
                                          <p:stCondLst>
                                            <p:cond delay="0"/>
                                          </p:stCondLst>
                                        </p:cTn>
                                        <p:tgtEl>
                                          <p:spTgt spid="33795">
                                            <p:txEl>
                                              <p:pRg st="5" end="5"/>
                                            </p:txEl>
                                          </p:spTgt>
                                        </p:tgtEl>
                                        <p:attrNameLst>
                                          <p:attrName>style.visibility</p:attrName>
                                        </p:attrNameLst>
                                      </p:cBhvr>
                                      <p:to>
                                        <p:strVal val="visible"/>
                                      </p:to>
                                    </p:set>
                                    <p:animEffect transition="in" filter="box(in)">
                                      <p:cBhvr>
                                        <p:cTn id="40" dur="500"/>
                                        <p:tgtEl>
                                          <p:spTgt spid="3379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4"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algn="l"/>
            <a:r>
              <a:rPr lang="en-US" altLang="en-US"/>
              <a:t>F. Need for Rail Links</a:t>
            </a:r>
          </a:p>
        </p:txBody>
      </p:sp>
      <p:sp>
        <p:nvSpPr>
          <p:cNvPr id="34819" name="Rectangle 3"/>
          <p:cNvSpPr>
            <a:spLocks noGrp="1" noChangeArrowheads="1"/>
          </p:cNvSpPr>
          <p:nvPr>
            <p:ph type="body" idx="1"/>
          </p:nvPr>
        </p:nvSpPr>
        <p:spPr>
          <a:xfrm>
            <a:off x="457200" y="1600200"/>
            <a:ext cx="4953000" cy="4525963"/>
          </a:xfrm>
        </p:spPr>
        <p:txBody>
          <a:bodyPr>
            <a:normAutofit lnSpcReduction="10000"/>
          </a:bodyPr>
          <a:lstStyle/>
          <a:p>
            <a:pPr marL="609600" indent="-609600">
              <a:lnSpc>
                <a:spcPct val="80000"/>
              </a:lnSpc>
              <a:buFontTx/>
              <a:buAutoNum type="arabicPeriod"/>
            </a:pPr>
            <a:r>
              <a:rPr lang="en-US" altLang="en-US" sz="2000" dirty="0"/>
              <a:t>Trade among colonies needed rail system</a:t>
            </a:r>
          </a:p>
          <a:p>
            <a:pPr marL="609600" indent="-609600">
              <a:lnSpc>
                <a:spcPct val="80000"/>
              </a:lnSpc>
              <a:buFontTx/>
              <a:buAutoNum type="arabicPeriod"/>
            </a:pPr>
            <a:r>
              <a:rPr lang="en-US" altLang="en-US" sz="2000" dirty="0"/>
              <a:t>I</a:t>
            </a:r>
            <a:r>
              <a:rPr lang="en-US" altLang="en-US" sz="2000" dirty="0" smtClean="0"/>
              <a:t>n </a:t>
            </a:r>
            <a:r>
              <a:rPr lang="en-US" altLang="en-US" sz="2000" dirty="0"/>
              <a:t>1850, only 106 km of line existed</a:t>
            </a:r>
          </a:p>
          <a:p>
            <a:pPr marL="609600" indent="-609600">
              <a:lnSpc>
                <a:spcPct val="80000"/>
              </a:lnSpc>
              <a:buFontTx/>
              <a:buAutoNum type="arabicPeriod"/>
            </a:pPr>
            <a:r>
              <a:rPr lang="en-US" altLang="en-US" sz="2000" dirty="0"/>
              <a:t>Much of rail business going to Americans</a:t>
            </a:r>
          </a:p>
          <a:p>
            <a:pPr marL="609600" indent="-609600">
              <a:lnSpc>
                <a:spcPct val="80000"/>
              </a:lnSpc>
              <a:buFontTx/>
              <a:buAutoNum type="arabicPeriod"/>
            </a:pPr>
            <a:r>
              <a:rPr lang="en-US" altLang="en-US" sz="2000" dirty="0"/>
              <a:t>Colonists sought to build own rail lines</a:t>
            </a:r>
          </a:p>
          <a:p>
            <a:pPr marL="609600" indent="-609600">
              <a:lnSpc>
                <a:spcPct val="80000"/>
              </a:lnSpc>
              <a:buFontTx/>
              <a:buAutoNum type="arabicPeriod"/>
            </a:pPr>
            <a:r>
              <a:rPr lang="en-US" altLang="en-US" sz="2000" dirty="0"/>
              <a:t>Between 1850-1867, </a:t>
            </a:r>
            <a:r>
              <a:rPr lang="en-US" altLang="en-US" sz="2000" dirty="0" smtClean="0"/>
              <a:t>3,570 </a:t>
            </a:r>
            <a:r>
              <a:rPr lang="en-US" altLang="en-US" sz="2000" dirty="0"/>
              <a:t>km of line added</a:t>
            </a:r>
          </a:p>
          <a:p>
            <a:pPr marL="609600" indent="-609600">
              <a:lnSpc>
                <a:spcPct val="80000"/>
              </a:lnSpc>
              <a:buFontTx/>
              <a:buAutoNum type="arabicPeriod"/>
            </a:pPr>
            <a:r>
              <a:rPr lang="en-US" altLang="en-US" sz="2000" dirty="0"/>
              <a:t>Grand Trunk Railway sought to join Canada West to Halifax</a:t>
            </a:r>
          </a:p>
          <a:p>
            <a:pPr marL="990600" lvl="1" indent="-533400">
              <a:lnSpc>
                <a:spcPct val="80000"/>
              </a:lnSpc>
              <a:buFontTx/>
              <a:buAutoNum type="alphaLcParenR"/>
            </a:pPr>
            <a:r>
              <a:rPr lang="en-US" altLang="en-US" sz="2000" dirty="0"/>
              <a:t>Expensive and nearly went bankrupt</a:t>
            </a:r>
          </a:p>
          <a:p>
            <a:pPr marL="990600" lvl="1" indent="-533400">
              <a:lnSpc>
                <a:spcPct val="80000"/>
              </a:lnSpc>
              <a:buFontTx/>
              <a:buAutoNum type="alphaLcParenR"/>
            </a:pPr>
            <a:r>
              <a:rPr lang="en-US" altLang="en-US" sz="2000" dirty="0"/>
              <a:t>Solution was uniting to share costs</a:t>
            </a:r>
          </a:p>
          <a:p>
            <a:pPr marL="990600" lvl="1" indent="-533400">
              <a:lnSpc>
                <a:spcPct val="80000"/>
              </a:lnSpc>
              <a:buFontTx/>
              <a:buAutoNum type="alphaLcParenR"/>
            </a:pPr>
            <a:r>
              <a:rPr lang="en-US" altLang="en-US" sz="2000" dirty="0"/>
              <a:t>Railway would improve communication and trade link</a:t>
            </a:r>
          </a:p>
          <a:p>
            <a:pPr marL="990600" lvl="1" indent="-533400">
              <a:lnSpc>
                <a:spcPct val="80000"/>
              </a:lnSpc>
              <a:buFontTx/>
              <a:buAutoNum type="alphaLcParenR"/>
            </a:pPr>
            <a:r>
              <a:rPr lang="en-US" altLang="en-US" sz="2000" dirty="0"/>
              <a:t>Increase security and defense of BNA</a:t>
            </a:r>
          </a:p>
        </p:txBody>
      </p:sp>
      <p:pic>
        <p:nvPicPr>
          <p:cNvPr id="34826"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1219200"/>
            <a:ext cx="2362200" cy="1663700"/>
          </a:xfrm>
          <a:prstGeom prst="rect">
            <a:avLst/>
          </a:prstGeom>
          <a:noFill/>
          <a:extLst>
            <a:ext uri="{909E8E84-426E-40DD-AFC4-6F175D3DCCD1}">
              <a14:hiddenFill xmlns:a14="http://schemas.microsoft.com/office/drawing/2010/main">
                <a:solidFill>
                  <a:srgbClr val="FFFFFF"/>
                </a:solidFill>
              </a14:hiddenFill>
            </a:ext>
          </a:extLst>
        </p:spPr>
      </p:pic>
      <p:pic>
        <p:nvPicPr>
          <p:cNvPr id="34828"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7400" y="3048000"/>
            <a:ext cx="2362200" cy="1568450"/>
          </a:xfrm>
          <a:prstGeom prst="rect">
            <a:avLst/>
          </a:prstGeom>
          <a:noFill/>
          <a:extLst>
            <a:ext uri="{909E8E84-426E-40DD-AFC4-6F175D3DCCD1}">
              <a14:hiddenFill xmlns:a14="http://schemas.microsoft.com/office/drawing/2010/main">
                <a:solidFill>
                  <a:srgbClr val="FFFFFF"/>
                </a:solidFill>
              </a14:hiddenFill>
            </a:ext>
          </a:extLst>
        </p:spPr>
      </p:pic>
      <p:pic>
        <p:nvPicPr>
          <p:cNvPr id="34830" name="Picture 1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91200" y="4876800"/>
            <a:ext cx="2452688" cy="1631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54962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34818"/>
                                        </p:tgtEl>
                                        <p:attrNameLst>
                                          <p:attrName>style.visibility</p:attrName>
                                        </p:attrNameLst>
                                      </p:cBhvr>
                                      <p:to>
                                        <p:strVal val="visible"/>
                                      </p:to>
                                    </p:set>
                                    <p:animEffect transition="in" filter="dissolve">
                                      <p:cBhvr>
                                        <p:cTn id="7" dur="500"/>
                                        <p:tgtEl>
                                          <p:spTgt spid="34818"/>
                                        </p:tgtEl>
                                      </p:cBhvr>
                                    </p:animEffect>
                                  </p:childTnLst>
                                </p:cTn>
                              </p:par>
                            </p:childTnLst>
                          </p:cTn>
                        </p:par>
                        <p:par>
                          <p:cTn id="8" fill="hold" nodeType="afterGroup">
                            <p:stCondLst>
                              <p:cond delay="500"/>
                            </p:stCondLst>
                            <p:childTnLst>
                              <p:par>
                                <p:cTn id="9" presetID="23" presetClass="entr" presetSubtype="16" fill="hold" nodeType="afterEffect">
                                  <p:stCondLst>
                                    <p:cond delay="0"/>
                                  </p:stCondLst>
                                  <p:childTnLst>
                                    <p:set>
                                      <p:cBhvr>
                                        <p:cTn id="10" dur="1" fill="hold">
                                          <p:stCondLst>
                                            <p:cond delay="0"/>
                                          </p:stCondLst>
                                        </p:cTn>
                                        <p:tgtEl>
                                          <p:spTgt spid="34826"/>
                                        </p:tgtEl>
                                        <p:attrNameLst>
                                          <p:attrName>style.visibility</p:attrName>
                                        </p:attrNameLst>
                                      </p:cBhvr>
                                      <p:to>
                                        <p:strVal val="visible"/>
                                      </p:to>
                                    </p:set>
                                    <p:anim calcmode="lin" valueType="num">
                                      <p:cBhvr>
                                        <p:cTn id="11" dur="500" fill="hold"/>
                                        <p:tgtEl>
                                          <p:spTgt spid="34826"/>
                                        </p:tgtEl>
                                        <p:attrNameLst>
                                          <p:attrName>ppt_w</p:attrName>
                                        </p:attrNameLst>
                                      </p:cBhvr>
                                      <p:tavLst>
                                        <p:tav tm="0">
                                          <p:val>
                                            <p:fltVal val="0"/>
                                          </p:val>
                                        </p:tav>
                                        <p:tav tm="100000">
                                          <p:val>
                                            <p:strVal val="#ppt_w"/>
                                          </p:val>
                                        </p:tav>
                                      </p:tavLst>
                                    </p:anim>
                                    <p:anim calcmode="lin" valueType="num">
                                      <p:cBhvr>
                                        <p:cTn id="12" dur="500" fill="hold"/>
                                        <p:tgtEl>
                                          <p:spTgt spid="34826"/>
                                        </p:tgtEl>
                                        <p:attrNameLst>
                                          <p:attrName>ppt_h</p:attrName>
                                        </p:attrNameLst>
                                      </p:cBhvr>
                                      <p:tavLst>
                                        <p:tav tm="0">
                                          <p:val>
                                            <p:fltVal val="0"/>
                                          </p:val>
                                        </p:tav>
                                        <p:tav tm="100000">
                                          <p:val>
                                            <p:strVal val="#ppt_h"/>
                                          </p:val>
                                        </p:tav>
                                      </p:tavLst>
                                    </p:anim>
                                  </p:childTnLst>
                                </p:cTn>
                              </p:par>
                            </p:childTnLst>
                          </p:cTn>
                        </p:par>
                        <p:par>
                          <p:cTn id="13" fill="hold" nodeType="afterGroup">
                            <p:stCondLst>
                              <p:cond delay="1000"/>
                            </p:stCondLst>
                            <p:childTnLst>
                              <p:par>
                                <p:cTn id="14" presetID="23" presetClass="entr" presetSubtype="16" fill="hold" nodeType="afterEffect">
                                  <p:stCondLst>
                                    <p:cond delay="0"/>
                                  </p:stCondLst>
                                  <p:childTnLst>
                                    <p:set>
                                      <p:cBhvr>
                                        <p:cTn id="15" dur="1" fill="hold">
                                          <p:stCondLst>
                                            <p:cond delay="0"/>
                                          </p:stCondLst>
                                        </p:cTn>
                                        <p:tgtEl>
                                          <p:spTgt spid="34828"/>
                                        </p:tgtEl>
                                        <p:attrNameLst>
                                          <p:attrName>style.visibility</p:attrName>
                                        </p:attrNameLst>
                                      </p:cBhvr>
                                      <p:to>
                                        <p:strVal val="visible"/>
                                      </p:to>
                                    </p:set>
                                    <p:anim calcmode="lin" valueType="num">
                                      <p:cBhvr>
                                        <p:cTn id="16" dur="500" fill="hold"/>
                                        <p:tgtEl>
                                          <p:spTgt spid="34828"/>
                                        </p:tgtEl>
                                        <p:attrNameLst>
                                          <p:attrName>ppt_w</p:attrName>
                                        </p:attrNameLst>
                                      </p:cBhvr>
                                      <p:tavLst>
                                        <p:tav tm="0">
                                          <p:val>
                                            <p:fltVal val="0"/>
                                          </p:val>
                                        </p:tav>
                                        <p:tav tm="100000">
                                          <p:val>
                                            <p:strVal val="#ppt_w"/>
                                          </p:val>
                                        </p:tav>
                                      </p:tavLst>
                                    </p:anim>
                                    <p:anim calcmode="lin" valueType="num">
                                      <p:cBhvr>
                                        <p:cTn id="17" dur="500" fill="hold"/>
                                        <p:tgtEl>
                                          <p:spTgt spid="34828"/>
                                        </p:tgtEl>
                                        <p:attrNameLst>
                                          <p:attrName>ppt_h</p:attrName>
                                        </p:attrNameLst>
                                      </p:cBhvr>
                                      <p:tavLst>
                                        <p:tav tm="0">
                                          <p:val>
                                            <p:fltVal val="0"/>
                                          </p:val>
                                        </p:tav>
                                        <p:tav tm="100000">
                                          <p:val>
                                            <p:strVal val="#ppt_h"/>
                                          </p:val>
                                        </p:tav>
                                      </p:tavLst>
                                    </p:anim>
                                  </p:childTnLst>
                                </p:cTn>
                              </p:par>
                            </p:childTnLst>
                          </p:cTn>
                        </p:par>
                        <p:par>
                          <p:cTn id="18" fill="hold" nodeType="afterGroup">
                            <p:stCondLst>
                              <p:cond delay="1500"/>
                            </p:stCondLst>
                            <p:childTnLst>
                              <p:par>
                                <p:cTn id="19" presetID="23" presetClass="entr" presetSubtype="16" fill="hold" nodeType="afterEffect">
                                  <p:stCondLst>
                                    <p:cond delay="0"/>
                                  </p:stCondLst>
                                  <p:childTnLst>
                                    <p:set>
                                      <p:cBhvr>
                                        <p:cTn id="20" dur="1" fill="hold">
                                          <p:stCondLst>
                                            <p:cond delay="0"/>
                                          </p:stCondLst>
                                        </p:cTn>
                                        <p:tgtEl>
                                          <p:spTgt spid="34830"/>
                                        </p:tgtEl>
                                        <p:attrNameLst>
                                          <p:attrName>style.visibility</p:attrName>
                                        </p:attrNameLst>
                                      </p:cBhvr>
                                      <p:to>
                                        <p:strVal val="visible"/>
                                      </p:to>
                                    </p:set>
                                    <p:anim calcmode="lin" valueType="num">
                                      <p:cBhvr>
                                        <p:cTn id="21" dur="500" fill="hold"/>
                                        <p:tgtEl>
                                          <p:spTgt spid="34830"/>
                                        </p:tgtEl>
                                        <p:attrNameLst>
                                          <p:attrName>ppt_w</p:attrName>
                                        </p:attrNameLst>
                                      </p:cBhvr>
                                      <p:tavLst>
                                        <p:tav tm="0">
                                          <p:val>
                                            <p:fltVal val="0"/>
                                          </p:val>
                                        </p:tav>
                                        <p:tav tm="100000">
                                          <p:val>
                                            <p:strVal val="#ppt_w"/>
                                          </p:val>
                                        </p:tav>
                                      </p:tavLst>
                                    </p:anim>
                                    <p:anim calcmode="lin" valueType="num">
                                      <p:cBhvr>
                                        <p:cTn id="22" dur="500" fill="hold"/>
                                        <p:tgtEl>
                                          <p:spTgt spid="34830"/>
                                        </p:tgtEl>
                                        <p:attrNameLst>
                                          <p:attrName>ppt_h</p:attrName>
                                        </p:attrNameLst>
                                      </p:cBhvr>
                                      <p:tavLst>
                                        <p:tav tm="0">
                                          <p:val>
                                            <p:fltVal val="0"/>
                                          </p:val>
                                        </p:tav>
                                        <p:tav tm="100000">
                                          <p:val>
                                            <p:strVal val="#ppt_h"/>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3" presetClass="entr" presetSubtype="16" fill="hold" nodeType="clickEffect">
                                  <p:stCondLst>
                                    <p:cond delay="0"/>
                                  </p:stCondLst>
                                  <p:childTnLst>
                                    <p:set>
                                      <p:cBhvr>
                                        <p:cTn id="26" dur="1" fill="hold">
                                          <p:stCondLst>
                                            <p:cond delay="0"/>
                                          </p:stCondLst>
                                        </p:cTn>
                                        <p:tgtEl>
                                          <p:spTgt spid="34819">
                                            <p:txEl>
                                              <p:pRg st="0" end="0"/>
                                            </p:txEl>
                                          </p:spTgt>
                                        </p:tgtEl>
                                        <p:attrNameLst>
                                          <p:attrName>style.visibility</p:attrName>
                                        </p:attrNameLst>
                                      </p:cBhvr>
                                      <p:to>
                                        <p:strVal val="visible"/>
                                      </p:to>
                                    </p:set>
                                    <p:anim calcmode="lin" valueType="num">
                                      <p:cBhvr>
                                        <p:cTn id="27" dur="500" fill="hold"/>
                                        <p:tgtEl>
                                          <p:spTgt spid="34819">
                                            <p:txEl>
                                              <p:pRg st="0" end="0"/>
                                            </p:txEl>
                                          </p:spTgt>
                                        </p:tgtEl>
                                        <p:attrNameLst>
                                          <p:attrName>ppt_w</p:attrName>
                                        </p:attrNameLst>
                                      </p:cBhvr>
                                      <p:tavLst>
                                        <p:tav tm="0">
                                          <p:val>
                                            <p:fltVal val="0"/>
                                          </p:val>
                                        </p:tav>
                                        <p:tav tm="100000">
                                          <p:val>
                                            <p:strVal val="#ppt_w"/>
                                          </p:val>
                                        </p:tav>
                                      </p:tavLst>
                                    </p:anim>
                                    <p:anim calcmode="lin" valueType="num">
                                      <p:cBhvr>
                                        <p:cTn id="28" dur="500" fill="hold"/>
                                        <p:tgtEl>
                                          <p:spTgt spid="34819">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3" presetClass="entr" presetSubtype="16" fill="hold" nodeType="clickEffect">
                                  <p:stCondLst>
                                    <p:cond delay="0"/>
                                  </p:stCondLst>
                                  <p:childTnLst>
                                    <p:set>
                                      <p:cBhvr>
                                        <p:cTn id="32" dur="1" fill="hold">
                                          <p:stCondLst>
                                            <p:cond delay="0"/>
                                          </p:stCondLst>
                                        </p:cTn>
                                        <p:tgtEl>
                                          <p:spTgt spid="34819">
                                            <p:txEl>
                                              <p:pRg st="1" end="1"/>
                                            </p:txEl>
                                          </p:spTgt>
                                        </p:tgtEl>
                                        <p:attrNameLst>
                                          <p:attrName>style.visibility</p:attrName>
                                        </p:attrNameLst>
                                      </p:cBhvr>
                                      <p:to>
                                        <p:strVal val="visible"/>
                                      </p:to>
                                    </p:set>
                                    <p:anim calcmode="lin" valueType="num">
                                      <p:cBhvr>
                                        <p:cTn id="33" dur="500" fill="hold"/>
                                        <p:tgtEl>
                                          <p:spTgt spid="34819">
                                            <p:txEl>
                                              <p:pRg st="1" end="1"/>
                                            </p:txEl>
                                          </p:spTgt>
                                        </p:tgtEl>
                                        <p:attrNameLst>
                                          <p:attrName>ppt_w</p:attrName>
                                        </p:attrNameLst>
                                      </p:cBhvr>
                                      <p:tavLst>
                                        <p:tav tm="0">
                                          <p:val>
                                            <p:fltVal val="0"/>
                                          </p:val>
                                        </p:tav>
                                        <p:tav tm="100000">
                                          <p:val>
                                            <p:strVal val="#ppt_w"/>
                                          </p:val>
                                        </p:tav>
                                      </p:tavLst>
                                    </p:anim>
                                    <p:anim calcmode="lin" valueType="num">
                                      <p:cBhvr>
                                        <p:cTn id="34" dur="500" fill="hold"/>
                                        <p:tgtEl>
                                          <p:spTgt spid="34819">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23" presetClass="entr" presetSubtype="16" fill="hold" nodeType="clickEffect">
                                  <p:stCondLst>
                                    <p:cond delay="0"/>
                                  </p:stCondLst>
                                  <p:childTnLst>
                                    <p:set>
                                      <p:cBhvr>
                                        <p:cTn id="38" dur="1" fill="hold">
                                          <p:stCondLst>
                                            <p:cond delay="0"/>
                                          </p:stCondLst>
                                        </p:cTn>
                                        <p:tgtEl>
                                          <p:spTgt spid="34819">
                                            <p:txEl>
                                              <p:pRg st="2" end="2"/>
                                            </p:txEl>
                                          </p:spTgt>
                                        </p:tgtEl>
                                        <p:attrNameLst>
                                          <p:attrName>style.visibility</p:attrName>
                                        </p:attrNameLst>
                                      </p:cBhvr>
                                      <p:to>
                                        <p:strVal val="visible"/>
                                      </p:to>
                                    </p:set>
                                    <p:anim calcmode="lin" valueType="num">
                                      <p:cBhvr>
                                        <p:cTn id="39" dur="500" fill="hold"/>
                                        <p:tgtEl>
                                          <p:spTgt spid="34819">
                                            <p:txEl>
                                              <p:pRg st="2" end="2"/>
                                            </p:txEl>
                                          </p:spTgt>
                                        </p:tgtEl>
                                        <p:attrNameLst>
                                          <p:attrName>ppt_w</p:attrName>
                                        </p:attrNameLst>
                                      </p:cBhvr>
                                      <p:tavLst>
                                        <p:tav tm="0">
                                          <p:val>
                                            <p:fltVal val="0"/>
                                          </p:val>
                                        </p:tav>
                                        <p:tav tm="100000">
                                          <p:val>
                                            <p:strVal val="#ppt_w"/>
                                          </p:val>
                                        </p:tav>
                                      </p:tavLst>
                                    </p:anim>
                                    <p:anim calcmode="lin" valueType="num">
                                      <p:cBhvr>
                                        <p:cTn id="40" dur="500" fill="hold"/>
                                        <p:tgtEl>
                                          <p:spTgt spid="34819">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23" presetClass="entr" presetSubtype="16" fill="hold" nodeType="clickEffect">
                                  <p:stCondLst>
                                    <p:cond delay="0"/>
                                  </p:stCondLst>
                                  <p:childTnLst>
                                    <p:set>
                                      <p:cBhvr>
                                        <p:cTn id="44" dur="1" fill="hold">
                                          <p:stCondLst>
                                            <p:cond delay="0"/>
                                          </p:stCondLst>
                                        </p:cTn>
                                        <p:tgtEl>
                                          <p:spTgt spid="34819">
                                            <p:txEl>
                                              <p:pRg st="3" end="3"/>
                                            </p:txEl>
                                          </p:spTgt>
                                        </p:tgtEl>
                                        <p:attrNameLst>
                                          <p:attrName>style.visibility</p:attrName>
                                        </p:attrNameLst>
                                      </p:cBhvr>
                                      <p:to>
                                        <p:strVal val="visible"/>
                                      </p:to>
                                    </p:set>
                                    <p:anim calcmode="lin" valueType="num">
                                      <p:cBhvr>
                                        <p:cTn id="45" dur="500" fill="hold"/>
                                        <p:tgtEl>
                                          <p:spTgt spid="34819">
                                            <p:txEl>
                                              <p:pRg st="3" end="3"/>
                                            </p:txEl>
                                          </p:spTgt>
                                        </p:tgtEl>
                                        <p:attrNameLst>
                                          <p:attrName>ppt_w</p:attrName>
                                        </p:attrNameLst>
                                      </p:cBhvr>
                                      <p:tavLst>
                                        <p:tav tm="0">
                                          <p:val>
                                            <p:fltVal val="0"/>
                                          </p:val>
                                        </p:tav>
                                        <p:tav tm="100000">
                                          <p:val>
                                            <p:strVal val="#ppt_w"/>
                                          </p:val>
                                        </p:tav>
                                      </p:tavLst>
                                    </p:anim>
                                    <p:anim calcmode="lin" valueType="num">
                                      <p:cBhvr>
                                        <p:cTn id="46" dur="500" fill="hold"/>
                                        <p:tgtEl>
                                          <p:spTgt spid="34819">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47" fill="hold" nodeType="clickPar">
                      <p:stCondLst>
                        <p:cond delay="indefinite"/>
                      </p:stCondLst>
                      <p:childTnLst>
                        <p:par>
                          <p:cTn id="48" fill="hold" nodeType="withGroup">
                            <p:stCondLst>
                              <p:cond delay="0"/>
                            </p:stCondLst>
                            <p:childTnLst>
                              <p:par>
                                <p:cTn id="49" presetID="23" presetClass="entr" presetSubtype="16" fill="hold" nodeType="clickEffect">
                                  <p:stCondLst>
                                    <p:cond delay="0"/>
                                  </p:stCondLst>
                                  <p:childTnLst>
                                    <p:set>
                                      <p:cBhvr>
                                        <p:cTn id="50" dur="1" fill="hold">
                                          <p:stCondLst>
                                            <p:cond delay="0"/>
                                          </p:stCondLst>
                                        </p:cTn>
                                        <p:tgtEl>
                                          <p:spTgt spid="34819">
                                            <p:txEl>
                                              <p:pRg st="4" end="4"/>
                                            </p:txEl>
                                          </p:spTgt>
                                        </p:tgtEl>
                                        <p:attrNameLst>
                                          <p:attrName>style.visibility</p:attrName>
                                        </p:attrNameLst>
                                      </p:cBhvr>
                                      <p:to>
                                        <p:strVal val="visible"/>
                                      </p:to>
                                    </p:set>
                                    <p:anim calcmode="lin" valueType="num">
                                      <p:cBhvr>
                                        <p:cTn id="51" dur="500" fill="hold"/>
                                        <p:tgtEl>
                                          <p:spTgt spid="34819">
                                            <p:txEl>
                                              <p:pRg st="4" end="4"/>
                                            </p:txEl>
                                          </p:spTgt>
                                        </p:tgtEl>
                                        <p:attrNameLst>
                                          <p:attrName>ppt_w</p:attrName>
                                        </p:attrNameLst>
                                      </p:cBhvr>
                                      <p:tavLst>
                                        <p:tav tm="0">
                                          <p:val>
                                            <p:fltVal val="0"/>
                                          </p:val>
                                        </p:tav>
                                        <p:tav tm="100000">
                                          <p:val>
                                            <p:strVal val="#ppt_w"/>
                                          </p:val>
                                        </p:tav>
                                      </p:tavLst>
                                    </p:anim>
                                    <p:anim calcmode="lin" valueType="num">
                                      <p:cBhvr>
                                        <p:cTn id="52" dur="500" fill="hold"/>
                                        <p:tgtEl>
                                          <p:spTgt spid="34819">
                                            <p:txEl>
                                              <p:pRg st="4" end="4"/>
                                            </p:txEl>
                                          </p:spTgt>
                                        </p:tgtEl>
                                        <p:attrNameLst>
                                          <p:attrName>ppt_h</p:attrName>
                                        </p:attrNameLst>
                                      </p:cBhvr>
                                      <p:tavLst>
                                        <p:tav tm="0">
                                          <p:val>
                                            <p:fltVal val="0"/>
                                          </p:val>
                                        </p:tav>
                                        <p:tav tm="100000">
                                          <p:val>
                                            <p:strVal val="#ppt_h"/>
                                          </p:val>
                                        </p:tav>
                                      </p:tavLst>
                                    </p:anim>
                                  </p:childTnLst>
                                </p:cTn>
                              </p:par>
                            </p:childTnLst>
                          </p:cTn>
                        </p:par>
                      </p:childTnLst>
                    </p:cTn>
                  </p:par>
                  <p:par>
                    <p:cTn id="53" fill="hold" nodeType="clickPar">
                      <p:stCondLst>
                        <p:cond delay="indefinite"/>
                      </p:stCondLst>
                      <p:childTnLst>
                        <p:par>
                          <p:cTn id="54" fill="hold" nodeType="withGroup">
                            <p:stCondLst>
                              <p:cond delay="0"/>
                            </p:stCondLst>
                            <p:childTnLst>
                              <p:par>
                                <p:cTn id="55" presetID="23" presetClass="entr" presetSubtype="16" fill="hold" nodeType="clickEffect">
                                  <p:stCondLst>
                                    <p:cond delay="0"/>
                                  </p:stCondLst>
                                  <p:childTnLst>
                                    <p:set>
                                      <p:cBhvr>
                                        <p:cTn id="56" dur="1" fill="hold">
                                          <p:stCondLst>
                                            <p:cond delay="0"/>
                                          </p:stCondLst>
                                        </p:cTn>
                                        <p:tgtEl>
                                          <p:spTgt spid="34819">
                                            <p:txEl>
                                              <p:pRg st="5" end="5"/>
                                            </p:txEl>
                                          </p:spTgt>
                                        </p:tgtEl>
                                        <p:attrNameLst>
                                          <p:attrName>style.visibility</p:attrName>
                                        </p:attrNameLst>
                                      </p:cBhvr>
                                      <p:to>
                                        <p:strVal val="visible"/>
                                      </p:to>
                                    </p:set>
                                    <p:anim calcmode="lin" valueType="num">
                                      <p:cBhvr>
                                        <p:cTn id="57" dur="500" fill="hold"/>
                                        <p:tgtEl>
                                          <p:spTgt spid="34819">
                                            <p:txEl>
                                              <p:pRg st="5" end="5"/>
                                            </p:txEl>
                                          </p:spTgt>
                                        </p:tgtEl>
                                        <p:attrNameLst>
                                          <p:attrName>ppt_w</p:attrName>
                                        </p:attrNameLst>
                                      </p:cBhvr>
                                      <p:tavLst>
                                        <p:tav tm="0">
                                          <p:val>
                                            <p:fltVal val="0"/>
                                          </p:val>
                                        </p:tav>
                                        <p:tav tm="100000">
                                          <p:val>
                                            <p:strVal val="#ppt_w"/>
                                          </p:val>
                                        </p:tav>
                                      </p:tavLst>
                                    </p:anim>
                                    <p:anim calcmode="lin" valueType="num">
                                      <p:cBhvr>
                                        <p:cTn id="58" dur="500" fill="hold"/>
                                        <p:tgtEl>
                                          <p:spTgt spid="34819">
                                            <p:txEl>
                                              <p:pRg st="5" end="5"/>
                                            </p:txEl>
                                          </p:spTgt>
                                        </p:tgtEl>
                                        <p:attrNameLst>
                                          <p:attrName>ppt_h</p:attrName>
                                        </p:attrNameLst>
                                      </p:cBhvr>
                                      <p:tavLst>
                                        <p:tav tm="0">
                                          <p:val>
                                            <p:fltVal val="0"/>
                                          </p:val>
                                        </p:tav>
                                        <p:tav tm="100000">
                                          <p:val>
                                            <p:strVal val="#ppt_h"/>
                                          </p:val>
                                        </p:tav>
                                      </p:tavLst>
                                    </p:anim>
                                  </p:childTnLst>
                                </p:cTn>
                              </p:par>
                            </p:childTnLst>
                          </p:cTn>
                        </p:par>
                      </p:childTnLst>
                    </p:cTn>
                  </p:par>
                  <p:par>
                    <p:cTn id="59" fill="hold" nodeType="clickPar">
                      <p:stCondLst>
                        <p:cond delay="indefinite"/>
                      </p:stCondLst>
                      <p:childTnLst>
                        <p:par>
                          <p:cTn id="60" fill="hold" nodeType="withGroup">
                            <p:stCondLst>
                              <p:cond delay="0"/>
                            </p:stCondLst>
                            <p:childTnLst>
                              <p:par>
                                <p:cTn id="61" presetID="23" presetClass="entr" presetSubtype="16" fill="hold" nodeType="clickEffect">
                                  <p:stCondLst>
                                    <p:cond delay="0"/>
                                  </p:stCondLst>
                                  <p:childTnLst>
                                    <p:set>
                                      <p:cBhvr>
                                        <p:cTn id="62" dur="1" fill="hold">
                                          <p:stCondLst>
                                            <p:cond delay="0"/>
                                          </p:stCondLst>
                                        </p:cTn>
                                        <p:tgtEl>
                                          <p:spTgt spid="34819">
                                            <p:txEl>
                                              <p:pRg st="6" end="6"/>
                                            </p:txEl>
                                          </p:spTgt>
                                        </p:tgtEl>
                                        <p:attrNameLst>
                                          <p:attrName>style.visibility</p:attrName>
                                        </p:attrNameLst>
                                      </p:cBhvr>
                                      <p:to>
                                        <p:strVal val="visible"/>
                                      </p:to>
                                    </p:set>
                                    <p:anim calcmode="lin" valueType="num">
                                      <p:cBhvr>
                                        <p:cTn id="63" dur="500" fill="hold"/>
                                        <p:tgtEl>
                                          <p:spTgt spid="34819">
                                            <p:txEl>
                                              <p:pRg st="6" end="6"/>
                                            </p:txEl>
                                          </p:spTgt>
                                        </p:tgtEl>
                                        <p:attrNameLst>
                                          <p:attrName>ppt_w</p:attrName>
                                        </p:attrNameLst>
                                      </p:cBhvr>
                                      <p:tavLst>
                                        <p:tav tm="0">
                                          <p:val>
                                            <p:fltVal val="0"/>
                                          </p:val>
                                        </p:tav>
                                        <p:tav tm="100000">
                                          <p:val>
                                            <p:strVal val="#ppt_w"/>
                                          </p:val>
                                        </p:tav>
                                      </p:tavLst>
                                    </p:anim>
                                    <p:anim calcmode="lin" valueType="num">
                                      <p:cBhvr>
                                        <p:cTn id="64" dur="500" fill="hold"/>
                                        <p:tgtEl>
                                          <p:spTgt spid="34819">
                                            <p:txEl>
                                              <p:pRg st="6" end="6"/>
                                            </p:txEl>
                                          </p:spTgt>
                                        </p:tgtEl>
                                        <p:attrNameLst>
                                          <p:attrName>ppt_h</p:attrName>
                                        </p:attrNameLst>
                                      </p:cBhvr>
                                      <p:tavLst>
                                        <p:tav tm="0">
                                          <p:val>
                                            <p:fltVal val="0"/>
                                          </p:val>
                                        </p:tav>
                                        <p:tav tm="100000">
                                          <p:val>
                                            <p:strVal val="#ppt_h"/>
                                          </p:val>
                                        </p:tav>
                                      </p:tavLst>
                                    </p:anim>
                                  </p:childTnLst>
                                </p:cTn>
                              </p:par>
                            </p:childTnLst>
                          </p:cTn>
                        </p:par>
                      </p:childTnLst>
                    </p:cTn>
                  </p:par>
                  <p:par>
                    <p:cTn id="65" fill="hold" nodeType="clickPar">
                      <p:stCondLst>
                        <p:cond delay="indefinite"/>
                      </p:stCondLst>
                      <p:childTnLst>
                        <p:par>
                          <p:cTn id="66" fill="hold" nodeType="withGroup">
                            <p:stCondLst>
                              <p:cond delay="0"/>
                            </p:stCondLst>
                            <p:childTnLst>
                              <p:par>
                                <p:cTn id="67" presetID="23" presetClass="entr" presetSubtype="16" fill="hold" nodeType="clickEffect">
                                  <p:stCondLst>
                                    <p:cond delay="0"/>
                                  </p:stCondLst>
                                  <p:childTnLst>
                                    <p:set>
                                      <p:cBhvr>
                                        <p:cTn id="68" dur="1" fill="hold">
                                          <p:stCondLst>
                                            <p:cond delay="0"/>
                                          </p:stCondLst>
                                        </p:cTn>
                                        <p:tgtEl>
                                          <p:spTgt spid="34819">
                                            <p:txEl>
                                              <p:pRg st="7" end="7"/>
                                            </p:txEl>
                                          </p:spTgt>
                                        </p:tgtEl>
                                        <p:attrNameLst>
                                          <p:attrName>style.visibility</p:attrName>
                                        </p:attrNameLst>
                                      </p:cBhvr>
                                      <p:to>
                                        <p:strVal val="visible"/>
                                      </p:to>
                                    </p:set>
                                    <p:anim calcmode="lin" valueType="num">
                                      <p:cBhvr>
                                        <p:cTn id="69" dur="500" fill="hold"/>
                                        <p:tgtEl>
                                          <p:spTgt spid="34819">
                                            <p:txEl>
                                              <p:pRg st="7" end="7"/>
                                            </p:txEl>
                                          </p:spTgt>
                                        </p:tgtEl>
                                        <p:attrNameLst>
                                          <p:attrName>ppt_w</p:attrName>
                                        </p:attrNameLst>
                                      </p:cBhvr>
                                      <p:tavLst>
                                        <p:tav tm="0">
                                          <p:val>
                                            <p:fltVal val="0"/>
                                          </p:val>
                                        </p:tav>
                                        <p:tav tm="100000">
                                          <p:val>
                                            <p:strVal val="#ppt_w"/>
                                          </p:val>
                                        </p:tav>
                                      </p:tavLst>
                                    </p:anim>
                                    <p:anim calcmode="lin" valueType="num">
                                      <p:cBhvr>
                                        <p:cTn id="70" dur="500" fill="hold"/>
                                        <p:tgtEl>
                                          <p:spTgt spid="34819">
                                            <p:txEl>
                                              <p:pRg st="7" end="7"/>
                                            </p:txEl>
                                          </p:spTgt>
                                        </p:tgtEl>
                                        <p:attrNameLst>
                                          <p:attrName>ppt_h</p:attrName>
                                        </p:attrNameLst>
                                      </p:cBhvr>
                                      <p:tavLst>
                                        <p:tav tm="0">
                                          <p:val>
                                            <p:fltVal val="0"/>
                                          </p:val>
                                        </p:tav>
                                        <p:tav tm="100000">
                                          <p:val>
                                            <p:strVal val="#ppt_h"/>
                                          </p:val>
                                        </p:tav>
                                      </p:tavLst>
                                    </p:anim>
                                  </p:childTnLst>
                                </p:cTn>
                              </p:par>
                            </p:childTnLst>
                          </p:cTn>
                        </p:par>
                      </p:childTnLst>
                    </p:cTn>
                  </p:par>
                  <p:par>
                    <p:cTn id="71" fill="hold" nodeType="clickPar">
                      <p:stCondLst>
                        <p:cond delay="indefinite"/>
                      </p:stCondLst>
                      <p:childTnLst>
                        <p:par>
                          <p:cTn id="72" fill="hold" nodeType="withGroup">
                            <p:stCondLst>
                              <p:cond delay="0"/>
                            </p:stCondLst>
                            <p:childTnLst>
                              <p:par>
                                <p:cTn id="73" presetID="23" presetClass="entr" presetSubtype="16" fill="hold" nodeType="clickEffect">
                                  <p:stCondLst>
                                    <p:cond delay="0"/>
                                  </p:stCondLst>
                                  <p:childTnLst>
                                    <p:set>
                                      <p:cBhvr>
                                        <p:cTn id="74" dur="1" fill="hold">
                                          <p:stCondLst>
                                            <p:cond delay="0"/>
                                          </p:stCondLst>
                                        </p:cTn>
                                        <p:tgtEl>
                                          <p:spTgt spid="34819">
                                            <p:txEl>
                                              <p:pRg st="8" end="8"/>
                                            </p:txEl>
                                          </p:spTgt>
                                        </p:tgtEl>
                                        <p:attrNameLst>
                                          <p:attrName>style.visibility</p:attrName>
                                        </p:attrNameLst>
                                      </p:cBhvr>
                                      <p:to>
                                        <p:strVal val="visible"/>
                                      </p:to>
                                    </p:set>
                                    <p:anim calcmode="lin" valueType="num">
                                      <p:cBhvr>
                                        <p:cTn id="75" dur="500" fill="hold"/>
                                        <p:tgtEl>
                                          <p:spTgt spid="34819">
                                            <p:txEl>
                                              <p:pRg st="8" end="8"/>
                                            </p:txEl>
                                          </p:spTgt>
                                        </p:tgtEl>
                                        <p:attrNameLst>
                                          <p:attrName>ppt_w</p:attrName>
                                        </p:attrNameLst>
                                      </p:cBhvr>
                                      <p:tavLst>
                                        <p:tav tm="0">
                                          <p:val>
                                            <p:fltVal val="0"/>
                                          </p:val>
                                        </p:tav>
                                        <p:tav tm="100000">
                                          <p:val>
                                            <p:strVal val="#ppt_w"/>
                                          </p:val>
                                        </p:tav>
                                      </p:tavLst>
                                    </p:anim>
                                    <p:anim calcmode="lin" valueType="num">
                                      <p:cBhvr>
                                        <p:cTn id="76" dur="500" fill="hold"/>
                                        <p:tgtEl>
                                          <p:spTgt spid="34819">
                                            <p:txEl>
                                              <p:pRg st="8" end="8"/>
                                            </p:txEl>
                                          </p:spTgt>
                                        </p:tgtEl>
                                        <p:attrNameLst>
                                          <p:attrName>ppt_h</p:attrName>
                                        </p:attrNameLst>
                                      </p:cBhvr>
                                      <p:tavLst>
                                        <p:tav tm="0">
                                          <p:val>
                                            <p:fltVal val="0"/>
                                          </p:val>
                                        </p:tav>
                                        <p:tav tm="100000">
                                          <p:val>
                                            <p:strVal val="#ppt_h"/>
                                          </p:val>
                                        </p:tav>
                                      </p:tavLst>
                                    </p:anim>
                                  </p:childTnLst>
                                </p:cTn>
                              </p:par>
                            </p:childTnLst>
                          </p:cTn>
                        </p:par>
                      </p:childTnLst>
                    </p:cTn>
                  </p:par>
                  <p:par>
                    <p:cTn id="77" fill="hold" nodeType="clickPar">
                      <p:stCondLst>
                        <p:cond delay="indefinite"/>
                      </p:stCondLst>
                      <p:childTnLst>
                        <p:par>
                          <p:cTn id="78" fill="hold" nodeType="withGroup">
                            <p:stCondLst>
                              <p:cond delay="0"/>
                            </p:stCondLst>
                            <p:childTnLst>
                              <p:par>
                                <p:cTn id="79" presetID="23" presetClass="entr" presetSubtype="16" fill="hold" nodeType="clickEffect">
                                  <p:stCondLst>
                                    <p:cond delay="0"/>
                                  </p:stCondLst>
                                  <p:childTnLst>
                                    <p:set>
                                      <p:cBhvr>
                                        <p:cTn id="80" dur="1" fill="hold">
                                          <p:stCondLst>
                                            <p:cond delay="0"/>
                                          </p:stCondLst>
                                        </p:cTn>
                                        <p:tgtEl>
                                          <p:spTgt spid="34819">
                                            <p:txEl>
                                              <p:pRg st="9" end="9"/>
                                            </p:txEl>
                                          </p:spTgt>
                                        </p:tgtEl>
                                        <p:attrNameLst>
                                          <p:attrName>style.visibility</p:attrName>
                                        </p:attrNameLst>
                                      </p:cBhvr>
                                      <p:to>
                                        <p:strVal val="visible"/>
                                      </p:to>
                                    </p:set>
                                    <p:anim calcmode="lin" valueType="num">
                                      <p:cBhvr>
                                        <p:cTn id="81" dur="500" fill="hold"/>
                                        <p:tgtEl>
                                          <p:spTgt spid="34819">
                                            <p:txEl>
                                              <p:pRg st="9" end="9"/>
                                            </p:txEl>
                                          </p:spTgt>
                                        </p:tgtEl>
                                        <p:attrNameLst>
                                          <p:attrName>ppt_w</p:attrName>
                                        </p:attrNameLst>
                                      </p:cBhvr>
                                      <p:tavLst>
                                        <p:tav tm="0">
                                          <p:val>
                                            <p:fltVal val="0"/>
                                          </p:val>
                                        </p:tav>
                                        <p:tav tm="100000">
                                          <p:val>
                                            <p:strVal val="#ppt_w"/>
                                          </p:val>
                                        </p:tav>
                                      </p:tavLst>
                                    </p:anim>
                                    <p:anim calcmode="lin" valueType="num">
                                      <p:cBhvr>
                                        <p:cTn id="82" dur="500" fill="hold"/>
                                        <p:tgtEl>
                                          <p:spTgt spid="34819">
                                            <p:txEl>
                                              <p:pRg st="9" end="9"/>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8"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en-US" altLang="en-US" sz="4000"/>
              <a:t>G. British Economic Support Fades</a:t>
            </a:r>
          </a:p>
        </p:txBody>
      </p:sp>
      <p:sp>
        <p:nvSpPr>
          <p:cNvPr id="35843" name="Rectangle 3"/>
          <p:cNvSpPr>
            <a:spLocks noGrp="1" noChangeArrowheads="1"/>
          </p:cNvSpPr>
          <p:nvPr>
            <p:ph type="body" idx="1"/>
          </p:nvPr>
        </p:nvSpPr>
        <p:spPr>
          <a:xfrm>
            <a:off x="457200" y="1600200"/>
            <a:ext cx="4114800" cy="4525963"/>
          </a:xfrm>
        </p:spPr>
        <p:txBody>
          <a:bodyPr/>
          <a:lstStyle/>
          <a:p>
            <a:pPr marL="609600" indent="-609600">
              <a:lnSpc>
                <a:spcPct val="80000"/>
              </a:lnSpc>
              <a:buFontTx/>
              <a:buAutoNum type="arabicPeriod"/>
            </a:pPr>
            <a:r>
              <a:rPr lang="en-US" altLang="en-US" sz="2800"/>
              <a:t>Britain looked at BNA colonies as great expense</a:t>
            </a:r>
          </a:p>
          <a:p>
            <a:pPr marL="609600" indent="-609600">
              <a:lnSpc>
                <a:spcPct val="80000"/>
              </a:lnSpc>
              <a:buFontTx/>
              <a:buAutoNum type="arabicPeriod"/>
            </a:pPr>
            <a:r>
              <a:rPr lang="en-US" altLang="en-US" sz="2800"/>
              <a:t>Defense costs huge</a:t>
            </a:r>
          </a:p>
          <a:p>
            <a:pPr marL="609600" indent="-609600">
              <a:lnSpc>
                <a:spcPct val="80000"/>
              </a:lnSpc>
              <a:buFontTx/>
              <a:buAutoNum type="arabicPeriod"/>
            </a:pPr>
            <a:r>
              <a:rPr lang="en-US" altLang="en-US" sz="2800"/>
              <a:t>Wanted colonies to pay own way and become independent</a:t>
            </a:r>
          </a:p>
          <a:p>
            <a:pPr marL="609600" indent="-609600">
              <a:lnSpc>
                <a:spcPct val="80000"/>
              </a:lnSpc>
              <a:buFontTx/>
              <a:buAutoNum type="arabicPeriod"/>
            </a:pPr>
            <a:r>
              <a:rPr lang="en-US" altLang="en-US" sz="2800"/>
              <a:t>New attitude came at time of Fenian raids and U.S. westward expansion</a:t>
            </a:r>
          </a:p>
        </p:txBody>
      </p:sp>
      <p:pic>
        <p:nvPicPr>
          <p:cNvPr id="3584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1295400"/>
            <a:ext cx="2895600" cy="1814513"/>
          </a:xfrm>
          <a:prstGeom prst="rect">
            <a:avLst/>
          </a:prstGeom>
          <a:noFill/>
          <a:extLst>
            <a:ext uri="{909E8E84-426E-40DD-AFC4-6F175D3DCCD1}">
              <a14:hiddenFill xmlns:a14="http://schemas.microsoft.com/office/drawing/2010/main">
                <a:solidFill>
                  <a:srgbClr val="FFFFFF"/>
                </a:solidFill>
              </a14:hiddenFill>
            </a:ext>
          </a:extLst>
        </p:spPr>
      </p:pic>
      <p:pic>
        <p:nvPicPr>
          <p:cNvPr id="35847"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2922588"/>
            <a:ext cx="2743200" cy="2005012"/>
          </a:xfrm>
          <a:prstGeom prst="rect">
            <a:avLst/>
          </a:prstGeom>
          <a:noFill/>
          <a:extLst>
            <a:ext uri="{909E8E84-426E-40DD-AFC4-6F175D3DCCD1}">
              <a14:hiddenFill xmlns:a14="http://schemas.microsoft.com/office/drawing/2010/main">
                <a:solidFill>
                  <a:srgbClr val="FFFFFF"/>
                </a:solidFill>
              </a14:hiddenFill>
            </a:ext>
          </a:extLst>
        </p:spPr>
      </p:pic>
      <p:pic>
        <p:nvPicPr>
          <p:cNvPr id="35849" name="Picture 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24600" y="4419600"/>
            <a:ext cx="2514600" cy="18780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08617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5842"/>
                                        </p:tgtEl>
                                        <p:attrNameLst>
                                          <p:attrName>style.visibility</p:attrName>
                                        </p:attrNameLst>
                                      </p:cBhvr>
                                      <p:to>
                                        <p:strVal val="visible"/>
                                      </p:to>
                                    </p:set>
                                    <p:animEffect transition="in" filter="circle(in)">
                                      <p:cBhvr>
                                        <p:cTn id="7" dur="1000"/>
                                        <p:tgtEl>
                                          <p:spTgt spid="3584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3" presetClass="entr" presetSubtype="16" fill="hold" nodeType="clickEffect">
                                  <p:stCondLst>
                                    <p:cond delay="0"/>
                                  </p:stCondLst>
                                  <p:childTnLst>
                                    <p:set>
                                      <p:cBhvr>
                                        <p:cTn id="11" dur="1" fill="hold">
                                          <p:stCondLst>
                                            <p:cond delay="0"/>
                                          </p:stCondLst>
                                        </p:cTn>
                                        <p:tgtEl>
                                          <p:spTgt spid="35845"/>
                                        </p:tgtEl>
                                        <p:attrNameLst>
                                          <p:attrName>style.visibility</p:attrName>
                                        </p:attrNameLst>
                                      </p:cBhvr>
                                      <p:to>
                                        <p:strVal val="visible"/>
                                      </p:to>
                                    </p:set>
                                    <p:anim calcmode="lin" valueType="num">
                                      <p:cBhvr>
                                        <p:cTn id="12" dur="500" fill="hold"/>
                                        <p:tgtEl>
                                          <p:spTgt spid="35845"/>
                                        </p:tgtEl>
                                        <p:attrNameLst>
                                          <p:attrName>ppt_w</p:attrName>
                                        </p:attrNameLst>
                                      </p:cBhvr>
                                      <p:tavLst>
                                        <p:tav tm="0">
                                          <p:val>
                                            <p:fltVal val="0"/>
                                          </p:val>
                                        </p:tav>
                                        <p:tav tm="100000">
                                          <p:val>
                                            <p:strVal val="#ppt_w"/>
                                          </p:val>
                                        </p:tav>
                                      </p:tavLst>
                                    </p:anim>
                                    <p:anim calcmode="lin" valueType="num">
                                      <p:cBhvr>
                                        <p:cTn id="13" dur="500" fill="hold"/>
                                        <p:tgtEl>
                                          <p:spTgt spid="35845"/>
                                        </p:tgtEl>
                                        <p:attrNameLst>
                                          <p:attrName>ppt_h</p:attrName>
                                        </p:attrNameLst>
                                      </p:cBhvr>
                                      <p:tavLst>
                                        <p:tav tm="0">
                                          <p:val>
                                            <p:fltVal val="0"/>
                                          </p:val>
                                        </p:tav>
                                        <p:tav tm="100000">
                                          <p:val>
                                            <p:strVal val="#ppt_h"/>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3" presetClass="entr" presetSubtype="16" fill="hold" nodeType="clickEffect">
                                  <p:stCondLst>
                                    <p:cond delay="0"/>
                                  </p:stCondLst>
                                  <p:childTnLst>
                                    <p:set>
                                      <p:cBhvr>
                                        <p:cTn id="17" dur="1" fill="hold">
                                          <p:stCondLst>
                                            <p:cond delay="0"/>
                                          </p:stCondLst>
                                        </p:cTn>
                                        <p:tgtEl>
                                          <p:spTgt spid="35847"/>
                                        </p:tgtEl>
                                        <p:attrNameLst>
                                          <p:attrName>style.visibility</p:attrName>
                                        </p:attrNameLst>
                                      </p:cBhvr>
                                      <p:to>
                                        <p:strVal val="visible"/>
                                      </p:to>
                                    </p:set>
                                    <p:anim calcmode="lin" valueType="num">
                                      <p:cBhvr>
                                        <p:cTn id="18" dur="500" fill="hold"/>
                                        <p:tgtEl>
                                          <p:spTgt spid="35847"/>
                                        </p:tgtEl>
                                        <p:attrNameLst>
                                          <p:attrName>ppt_w</p:attrName>
                                        </p:attrNameLst>
                                      </p:cBhvr>
                                      <p:tavLst>
                                        <p:tav tm="0">
                                          <p:val>
                                            <p:fltVal val="0"/>
                                          </p:val>
                                        </p:tav>
                                        <p:tav tm="100000">
                                          <p:val>
                                            <p:strVal val="#ppt_w"/>
                                          </p:val>
                                        </p:tav>
                                      </p:tavLst>
                                    </p:anim>
                                    <p:anim calcmode="lin" valueType="num">
                                      <p:cBhvr>
                                        <p:cTn id="19" dur="500" fill="hold"/>
                                        <p:tgtEl>
                                          <p:spTgt spid="35847"/>
                                        </p:tgtEl>
                                        <p:attrNameLst>
                                          <p:attrName>ppt_h</p:attrName>
                                        </p:attrNameLst>
                                      </p:cBhvr>
                                      <p:tavLst>
                                        <p:tav tm="0">
                                          <p:val>
                                            <p:fltVal val="0"/>
                                          </p:val>
                                        </p:tav>
                                        <p:tav tm="100000">
                                          <p:val>
                                            <p:strVal val="#ppt_h"/>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3" presetClass="entr" presetSubtype="16" fill="hold" nodeType="clickEffect">
                                  <p:stCondLst>
                                    <p:cond delay="0"/>
                                  </p:stCondLst>
                                  <p:childTnLst>
                                    <p:set>
                                      <p:cBhvr>
                                        <p:cTn id="23" dur="1" fill="hold">
                                          <p:stCondLst>
                                            <p:cond delay="0"/>
                                          </p:stCondLst>
                                        </p:cTn>
                                        <p:tgtEl>
                                          <p:spTgt spid="35849"/>
                                        </p:tgtEl>
                                        <p:attrNameLst>
                                          <p:attrName>style.visibility</p:attrName>
                                        </p:attrNameLst>
                                      </p:cBhvr>
                                      <p:to>
                                        <p:strVal val="visible"/>
                                      </p:to>
                                    </p:set>
                                    <p:anim calcmode="lin" valueType="num">
                                      <p:cBhvr>
                                        <p:cTn id="24" dur="500" fill="hold"/>
                                        <p:tgtEl>
                                          <p:spTgt spid="35849"/>
                                        </p:tgtEl>
                                        <p:attrNameLst>
                                          <p:attrName>ppt_w</p:attrName>
                                        </p:attrNameLst>
                                      </p:cBhvr>
                                      <p:tavLst>
                                        <p:tav tm="0">
                                          <p:val>
                                            <p:fltVal val="0"/>
                                          </p:val>
                                        </p:tav>
                                        <p:tav tm="100000">
                                          <p:val>
                                            <p:strVal val="#ppt_w"/>
                                          </p:val>
                                        </p:tav>
                                      </p:tavLst>
                                    </p:anim>
                                    <p:anim calcmode="lin" valueType="num">
                                      <p:cBhvr>
                                        <p:cTn id="25" dur="500" fill="hold"/>
                                        <p:tgtEl>
                                          <p:spTgt spid="35849"/>
                                        </p:tgtEl>
                                        <p:attrNameLst>
                                          <p:attrName>ppt_h</p:attrName>
                                        </p:attrNameLst>
                                      </p:cBhvr>
                                      <p:tavLst>
                                        <p:tav tm="0">
                                          <p:val>
                                            <p:fltVal val="0"/>
                                          </p:val>
                                        </p:tav>
                                        <p:tav tm="100000">
                                          <p:val>
                                            <p:strVal val="#ppt_h"/>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3" presetClass="entr" presetSubtype="16" fill="hold" nodeType="clickEffect">
                                  <p:stCondLst>
                                    <p:cond delay="0"/>
                                  </p:stCondLst>
                                  <p:childTnLst>
                                    <p:set>
                                      <p:cBhvr>
                                        <p:cTn id="29" dur="1" fill="hold">
                                          <p:stCondLst>
                                            <p:cond delay="0"/>
                                          </p:stCondLst>
                                        </p:cTn>
                                        <p:tgtEl>
                                          <p:spTgt spid="35843">
                                            <p:txEl>
                                              <p:pRg st="0" end="0"/>
                                            </p:txEl>
                                          </p:spTgt>
                                        </p:tgtEl>
                                        <p:attrNameLst>
                                          <p:attrName>style.visibility</p:attrName>
                                        </p:attrNameLst>
                                      </p:cBhvr>
                                      <p:to>
                                        <p:strVal val="visible"/>
                                      </p:to>
                                    </p:set>
                                    <p:anim calcmode="lin" valueType="num">
                                      <p:cBhvr>
                                        <p:cTn id="30" dur="500" fill="hold"/>
                                        <p:tgtEl>
                                          <p:spTgt spid="35843">
                                            <p:txEl>
                                              <p:pRg st="0" end="0"/>
                                            </p:txEl>
                                          </p:spTgt>
                                        </p:tgtEl>
                                        <p:attrNameLst>
                                          <p:attrName>ppt_w</p:attrName>
                                        </p:attrNameLst>
                                      </p:cBhvr>
                                      <p:tavLst>
                                        <p:tav tm="0">
                                          <p:val>
                                            <p:fltVal val="0"/>
                                          </p:val>
                                        </p:tav>
                                        <p:tav tm="100000">
                                          <p:val>
                                            <p:strVal val="#ppt_w"/>
                                          </p:val>
                                        </p:tav>
                                      </p:tavLst>
                                    </p:anim>
                                    <p:anim calcmode="lin" valueType="num">
                                      <p:cBhvr>
                                        <p:cTn id="31" dur="500" fill="hold"/>
                                        <p:tgtEl>
                                          <p:spTgt spid="3584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3" presetClass="entr" presetSubtype="16" fill="hold" nodeType="clickEffect">
                                  <p:stCondLst>
                                    <p:cond delay="0"/>
                                  </p:stCondLst>
                                  <p:childTnLst>
                                    <p:set>
                                      <p:cBhvr>
                                        <p:cTn id="35" dur="1" fill="hold">
                                          <p:stCondLst>
                                            <p:cond delay="0"/>
                                          </p:stCondLst>
                                        </p:cTn>
                                        <p:tgtEl>
                                          <p:spTgt spid="35843">
                                            <p:txEl>
                                              <p:pRg st="1" end="1"/>
                                            </p:txEl>
                                          </p:spTgt>
                                        </p:tgtEl>
                                        <p:attrNameLst>
                                          <p:attrName>style.visibility</p:attrName>
                                        </p:attrNameLst>
                                      </p:cBhvr>
                                      <p:to>
                                        <p:strVal val="visible"/>
                                      </p:to>
                                    </p:set>
                                    <p:anim calcmode="lin" valueType="num">
                                      <p:cBhvr>
                                        <p:cTn id="36" dur="500" fill="hold"/>
                                        <p:tgtEl>
                                          <p:spTgt spid="35843">
                                            <p:txEl>
                                              <p:pRg st="1" end="1"/>
                                            </p:txEl>
                                          </p:spTgt>
                                        </p:tgtEl>
                                        <p:attrNameLst>
                                          <p:attrName>ppt_w</p:attrName>
                                        </p:attrNameLst>
                                      </p:cBhvr>
                                      <p:tavLst>
                                        <p:tav tm="0">
                                          <p:val>
                                            <p:fltVal val="0"/>
                                          </p:val>
                                        </p:tav>
                                        <p:tav tm="100000">
                                          <p:val>
                                            <p:strVal val="#ppt_w"/>
                                          </p:val>
                                        </p:tav>
                                      </p:tavLst>
                                    </p:anim>
                                    <p:anim calcmode="lin" valueType="num">
                                      <p:cBhvr>
                                        <p:cTn id="37" dur="500" fill="hold"/>
                                        <p:tgtEl>
                                          <p:spTgt spid="35843">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23" presetClass="entr" presetSubtype="16" fill="hold" nodeType="clickEffect">
                                  <p:stCondLst>
                                    <p:cond delay="0"/>
                                  </p:stCondLst>
                                  <p:childTnLst>
                                    <p:set>
                                      <p:cBhvr>
                                        <p:cTn id="41" dur="1" fill="hold">
                                          <p:stCondLst>
                                            <p:cond delay="0"/>
                                          </p:stCondLst>
                                        </p:cTn>
                                        <p:tgtEl>
                                          <p:spTgt spid="35843">
                                            <p:txEl>
                                              <p:pRg st="2" end="2"/>
                                            </p:txEl>
                                          </p:spTgt>
                                        </p:tgtEl>
                                        <p:attrNameLst>
                                          <p:attrName>style.visibility</p:attrName>
                                        </p:attrNameLst>
                                      </p:cBhvr>
                                      <p:to>
                                        <p:strVal val="visible"/>
                                      </p:to>
                                    </p:set>
                                    <p:anim calcmode="lin" valueType="num">
                                      <p:cBhvr>
                                        <p:cTn id="42" dur="500" fill="hold"/>
                                        <p:tgtEl>
                                          <p:spTgt spid="35843">
                                            <p:txEl>
                                              <p:pRg st="2" end="2"/>
                                            </p:txEl>
                                          </p:spTgt>
                                        </p:tgtEl>
                                        <p:attrNameLst>
                                          <p:attrName>ppt_w</p:attrName>
                                        </p:attrNameLst>
                                      </p:cBhvr>
                                      <p:tavLst>
                                        <p:tav tm="0">
                                          <p:val>
                                            <p:fltVal val="0"/>
                                          </p:val>
                                        </p:tav>
                                        <p:tav tm="100000">
                                          <p:val>
                                            <p:strVal val="#ppt_w"/>
                                          </p:val>
                                        </p:tav>
                                      </p:tavLst>
                                    </p:anim>
                                    <p:anim calcmode="lin" valueType="num">
                                      <p:cBhvr>
                                        <p:cTn id="43" dur="500" fill="hold"/>
                                        <p:tgtEl>
                                          <p:spTgt spid="35843">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44" fill="hold" nodeType="clickPar">
                      <p:stCondLst>
                        <p:cond delay="indefinite"/>
                      </p:stCondLst>
                      <p:childTnLst>
                        <p:par>
                          <p:cTn id="45" fill="hold" nodeType="withGroup">
                            <p:stCondLst>
                              <p:cond delay="0"/>
                            </p:stCondLst>
                            <p:childTnLst>
                              <p:par>
                                <p:cTn id="46" presetID="23" presetClass="entr" presetSubtype="16" fill="hold" nodeType="clickEffect">
                                  <p:stCondLst>
                                    <p:cond delay="0"/>
                                  </p:stCondLst>
                                  <p:childTnLst>
                                    <p:set>
                                      <p:cBhvr>
                                        <p:cTn id="47" dur="1" fill="hold">
                                          <p:stCondLst>
                                            <p:cond delay="0"/>
                                          </p:stCondLst>
                                        </p:cTn>
                                        <p:tgtEl>
                                          <p:spTgt spid="35843">
                                            <p:txEl>
                                              <p:pRg st="3" end="3"/>
                                            </p:txEl>
                                          </p:spTgt>
                                        </p:tgtEl>
                                        <p:attrNameLst>
                                          <p:attrName>style.visibility</p:attrName>
                                        </p:attrNameLst>
                                      </p:cBhvr>
                                      <p:to>
                                        <p:strVal val="visible"/>
                                      </p:to>
                                    </p:set>
                                    <p:anim calcmode="lin" valueType="num">
                                      <p:cBhvr>
                                        <p:cTn id="48" dur="500" fill="hold"/>
                                        <p:tgtEl>
                                          <p:spTgt spid="35843">
                                            <p:txEl>
                                              <p:pRg st="3" end="3"/>
                                            </p:txEl>
                                          </p:spTgt>
                                        </p:tgtEl>
                                        <p:attrNameLst>
                                          <p:attrName>ppt_w</p:attrName>
                                        </p:attrNameLst>
                                      </p:cBhvr>
                                      <p:tavLst>
                                        <p:tav tm="0">
                                          <p:val>
                                            <p:fltVal val="0"/>
                                          </p:val>
                                        </p:tav>
                                        <p:tav tm="100000">
                                          <p:val>
                                            <p:strVal val="#ppt_w"/>
                                          </p:val>
                                        </p:tav>
                                      </p:tavLst>
                                    </p:anim>
                                    <p:anim calcmode="lin" valueType="num">
                                      <p:cBhvr>
                                        <p:cTn id="49" dur="500" fill="hold"/>
                                        <p:tgtEl>
                                          <p:spTgt spid="35843">
                                            <p:txEl>
                                              <p:pRg st="3" end="3"/>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2"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4"/>
          <p:cNvSpPr>
            <a:spLocks noGrp="1" noChangeArrowheads="1"/>
          </p:cNvSpPr>
          <p:nvPr>
            <p:ph type="title"/>
          </p:nvPr>
        </p:nvSpPr>
        <p:spPr/>
        <p:txBody>
          <a:bodyPr/>
          <a:lstStyle/>
          <a:p>
            <a:pPr algn="l"/>
            <a:r>
              <a:rPr lang="en-US" altLang="en-US"/>
              <a:t>H. Political Deadlock</a:t>
            </a:r>
          </a:p>
        </p:txBody>
      </p:sp>
      <p:sp>
        <p:nvSpPr>
          <p:cNvPr id="7173" name="Rectangle 5"/>
          <p:cNvSpPr>
            <a:spLocks noGrp="1" noChangeArrowheads="1"/>
          </p:cNvSpPr>
          <p:nvPr>
            <p:ph type="body" sz="half" idx="1"/>
          </p:nvPr>
        </p:nvSpPr>
        <p:spPr>
          <a:xfrm>
            <a:off x="457200" y="1371600"/>
            <a:ext cx="4497388" cy="2973388"/>
          </a:xfrm>
        </p:spPr>
        <p:txBody>
          <a:bodyPr/>
          <a:lstStyle/>
          <a:p>
            <a:pPr marL="533400" indent="-533400">
              <a:lnSpc>
                <a:spcPct val="80000"/>
              </a:lnSpc>
              <a:buFontTx/>
              <a:buAutoNum type="arabicPeriod"/>
            </a:pPr>
            <a:r>
              <a:rPr lang="en-US" altLang="en-US" sz="2400"/>
              <a:t>United Canada in 1860 had severe </a:t>
            </a:r>
            <a:r>
              <a:rPr lang="en-US" altLang="en-US" sz="2400">
                <a:hlinkClick r:id="" action="ppaction://noaction"/>
              </a:rPr>
              <a:t>political deadlock</a:t>
            </a:r>
            <a:endParaRPr lang="en-US" altLang="en-US" sz="2400"/>
          </a:p>
          <a:p>
            <a:pPr marL="533400" indent="-533400">
              <a:lnSpc>
                <a:spcPct val="80000"/>
              </a:lnSpc>
              <a:buFontTx/>
              <a:buAutoNum type="arabicPeriod"/>
            </a:pPr>
            <a:r>
              <a:rPr lang="en-US" altLang="en-US" sz="2400"/>
              <a:t>Government and opposition nearly even number of seats</a:t>
            </a:r>
          </a:p>
          <a:p>
            <a:pPr marL="533400" indent="-533400">
              <a:lnSpc>
                <a:spcPct val="80000"/>
              </a:lnSpc>
              <a:buFontTx/>
              <a:buAutoNum type="arabicPeriod"/>
            </a:pPr>
            <a:r>
              <a:rPr lang="en-US" altLang="en-US" sz="2400"/>
              <a:t>Impossible to pass bills in Assembly or make new laws</a:t>
            </a:r>
          </a:p>
          <a:p>
            <a:pPr marL="533400" indent="-533400">
              <a:lnSpc>
                <a:spcPct val="80000"/>
              </a:lnSpc>
              <a:buFontTx/>
              <a:buAutoNum type="arabicPeriod"/>
            </a:pPr>
            <a:r>
              <a:rPr lang="en-US" altLang="en-US" sz="2400"/>
              <a:t>Government ground to halt</a:t>
            </a:r>
          </a:p>
          <a:p>
            <a:pPr marL="533400" indent="-533400">
              <a:lnSpc>
                <a:spcPct val="80000"/>
              </a:lnSpc>
              <a:buFontTx/>
              <a:buNone/>
            </a:pPr>
            <a:endParaRPr lang="en-US" altLang="en-US" sz="2400"/>
          </a:p>
        </p:txBody>
      </p:sp>
      <p:grpSp>
        <p:nvGrpSpPr>
          <p:cNvPr id="7178" name="Group 10"/>
          <p:cNvGrpSpPr>
            <a:grpSpLocks/>
          </p:cNvGrpSpPr>
          <p:nvPr/>
        </p:nvGrpSpPr>
        <p:grpSpPr bwMode="auto">
          <a:xfrm>
            <a:off x="5638800" y="1371600"/>
            <a:ext cx="2795588" cy="3948113"/>
            <a:chOff x="3399" y="1056"/>
            <a:chExt cx="1761" cy="2487"/>
          </a:xfrm>
        </p:grpSpPr>
        <p:pic>
          <p:nvPicPr>
            <p:cNvPr id="7176"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99" y="1056"/>
              <a:ext cx="1761" cy="2208"/>
            </a:xfrm>
            <a:prstGeom prst="rect">
              <a:avLst/>
            </a:prstGeom>
            <a:noFill/>
            <a:extLst>
              <a:ext uri="{909E8E84-426E-40DD-AFC4-6F175D3DCCD1}">
                <a14:hiddenFill xmlns:a14="http://schemas.microsoft.com/office/drawing/2010/main">
                  <a:solidFill>
                    <a:srgbClr val="FFFFFF"/>
                  </a:solidFill>
                </a14:hiddenFill>
              </a:ext>
            </a:extLst>
          </p:spPr>
        </p:pic>
        <p:sp>
          <p:nvSpPr>
            <p:cNvPr id="7177" name="Text Box 9"/>
            <p:cNvSpPr txBox="1">
              <a:spLocks noChangeArrowheads="1"/>
            </p:cNvSpPr>
            <p:nvPr/>
          </p:nvSpPr>
          <p:spPr bwMode="auto">
            <a:xfrm>
              <a:off x="3744" y="3312"/>
              <a:ext cx="104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George Brown</a:t>
              </a:r>
            </a:p>
          </p:txBody>
        </p:sp>
      </p:grpSp>
      <p:grpSp>
        <p:nvGrpSpPr>
          <p:cNvPr id="7182" name="Group 14"/>
          <p:cNvGrpSpPr>
            <a:grpSpLocks/>
          </p:cNvGrpSpPr>
          <p:nvPr/>
        </p:nvGrpSpPr>
        <p:grpSpPr bwMode="auto">
          <a:xfrm>
            <a:off x="990600" y="4495800"/>
            <a:ext cx="4752975" cy="2200275"/>
            <a:chOff x="624" y="2832"/>
            <a:chExt cx="2994" cy="1386"/>
          </a:xfrm>
        </p:grpSpPr>
        <p:pic>
          <p:nvPicPr>
            <p:cNvPr id="7180"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68" y="2832"/>
              <a:ext cx="1650" cy="1386"/>
            </a:xfrm>
            <a:prstGeom prst="rect">
              <a:avLst/>
            </a:prstGeom>
            <a:noFill/>
            <a:extLst>
              <a:ext uri="{909E8E84-426E-40DD-AFC4-6F175D3DCCD1}">
                <a14:hiddenFill xmlns:a14="http://schemas.microsoft.com/office/drawing/2010/main">
                  <a:solidFill>
                    <a:srgbClr val="FFFFFF"/>
                  </a:solidFill>
                </a14:hiddenFill>
              </a:ext>
            </a:extLst>
          </p:spPr>
        </p:pic>
        <p:sp>
          <p:nvSpPr>
            <p:cNvPr id="7181" name="Text Box 13"/>
            <p:cNvSpPr txBox="1">
              <a:spLocks noChangeArrowheads="1"/>
            </p:cNvSpPr>
            <p:nvPr/>
          </p:nvSpPr>
          <p:spPr bwMode="auto">
            <a:xfrm>
              <a:off x="624" y="3600"/>
              <a:ext cx="1348" cy="2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r>
                <a:rPr lang="en-US" altLang="en-US"/>
                <a:t>John A. Macdonald</a:t>
              </a:r>
            </a:p>
          </p:txBody>
        </p:sp>
      </p:grpSp>
    </p:spTree>
    <p:extLst>
      <p:ext uri="{BB962C8B-B14F-4D97-AF65-F5344CB8AC3E}">
        <p14:creationId xmlns:p14="http://schemas.microsoft.com/office/powerpoint/2010/main" val="2210229585"/>
      </p:ext>
    </p:extLst>
  </p:cSld>
  <p:clrMapOvr>
    <a:masterClrMapping/>
  </p:clrMapOvr>
  <p:transition spd="med">
    <p:zoom/>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r>
              <a:rPr lang="en-US" altLang="en-US"/>
              <a:t>Political Deadlock</a:t>
            </a:r>
          </a:p>
        </p:txBody>
      </p:sp>
      <p:sp>
        <p:nvSpPr>
          <p:cNvPr id="36867" name="Rectangle 3"/>
          <p:cNvSpPr>
            <a:spLocks noGrp="1" noChangeArrowheads="1"/>
          </p:cNvSpPr>
          <p:nvPr>
            <p:ph type="body" idx="1"/>
          </p:nvPr>
        </p:nvSpPr>
        <p:spPr>
          <a:xfrm>
            <a:off x="609600" y="1212850"/>
            <a:ext cx="4086225" cy="3833813"/>
          </a:xfrm>
        </p:spPr>
        <p:txBody>
          <a:bodyPr>
            <a:normAutofit fontScale="92500" lnSpcReduction="10000"/>
          </a:bodyPr>
          <a:lstStyle/>
          <a:p>
            <a:pPr>
              <a:lnSpc>
                <a:spcPct val="80000"/>
              </a:lnSpc>
            </a:pPr>
            <a:r>
              <a:rPr lang="en-US" altLang="en-US" sz="2200"/>
              <a:t>Between 1849-1864 twelve different governments in power: </a:t>
            </a:r>
            <a:r>
              <a:rPr lang="en-US" altLang="en-US" sz="2200">
                <a:hlinkClick r:id="" action="ppaction://noaction"/>
              </a:rPr>
              <a:t>Political Deadlock</a:t>
            </a:r>
            <a:endParaRPr lang="en-US" altLang="en-US" sz="2200"/>
          </a:p>
          <a:p>
            <a:pPr>
              <a:lnSpc>
                <a:spcPct val="80000"/>
              </a:lnSpc>
            </a:pPr>
            <a:r>
              <a:rPr lang="en-US" altLang="en-US" sz="2200"/>
              <a:t>In 1864 Macdonald's government defeated</a:t>
            </a:r>
          </a:p>
          <a:p>
            <a:pPr>
              <a:lnSpc>
                <a:spcPct val="80000"/>
              </a:lnSpc>
            </a:pPr>
            <a:r>
              <a:rPr lang="en-US" altLang="en-US" sz="2200"/>
              <a:t>Instead of new election, sought to join forces with George Brown, leader of Clear Grits </a:t>
            </a:r>
          </a:p>
          <a:p>
            <a:pPr>
              <a:lnSpc>
                <a:spcPct val="80000"/>
              </a:lnSpc>
            </a:pPr>
            <a:r>
              <a:rPr lang="en-US" altLang="en-US" sz="2200"/>
              <a:t>Great Coalition was formed. It brought together the politicians of East and West Canada together despite differences</a:t>
            </a:r>
          </a:p>
          <a:p>
            <a:pPr>
              <a:lnSpc>
                <a:spcPct val="80000"/>
              </a:lnSpc>
            </a:pPr>
            <a:r>
              <a:rPr lang="en-US" altLang="en-US" sz="2200"/>
              <a:t>Intent was to form a larger nation that would include the other BNA colonies.</a:t>
            </a:r>
          </a:p>
          <a:p>
            <a:pPr>
              <a:lnSpc>
                <a:spcPct val="80000"/>
              </a:lnSpc>
            </a:pPr>
            <a:endParaRPr lang="en-US" altLang="en-US" sz="2200"/>
          </a:p>
        </p:txBody>
      </p:sp>
      <p:pic>
        <p:nvPicPr>
          <p:cNvPr id="36875"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1981200"/>
            <a:ext cx="4038600" cy="2962275"/>
          </a:xfrm>
          <a:prstGeom prst="rect">
            <a:avLst/>
          </a:prstGeom>
          <a:noFill/>
          <a:extLst>
            <a:ext uri="{909E8E84-426E-40DD-AFC4-6F175D3DCCD1}">
              <a14:hiddenFill xmlns:a14="http://schemas.microsoft.com/office/drawing/2010/main">
                <a:solidFill>
                  <a:srgbClr val="FFFFFF"/>
                </a:solidFill>
              </a14:hiddenFill>
            </a:ext>
          </a:extLst>
        </p:spPr>
      </p:pic>
      <p:pic>
        <p:nvPicPr>
          <p:cNvPr id="36877"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6850" y="631825"/>
            <a:ext cx="8872538" cy="5748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17110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6866"/>
                                        </p:tgtEl>
                                        <p:attrNameLst>
                                          <p:attrName>style.visibility</p:attrName>
                                        </p:attrNameLst>
                                      </p:cBhvr>
                                      <p:to>
                                        <p:strVal val="visible"/>
                                      </p:to>
                                    </p:set>
                                    <p:animEffect transition="in" filter="diamond(in)">
                                      <p:cBhvr>
                                        <p:cTn id="7" dur="1000"/>
                                        <p:tgtEl>
                                          <p:spTgt spid="36866"/>
                                        </p:tgtEl>
                                      </p:cBhvr>
                                    </p:animEffect>
                                  </p:childTnLst>
                                </p:cTn>
                              </p:par>
                            </p:childTnLst>
                          </p:cTn>
                        </p:par>
                        <p:par>
                          <p:cTn id="8" fill="hold" nodeType="afterGroup">
                            <p:stCondLst>
                              <p:cond delay="1000"/>
                            </p:stCondLst>
                            <p:childTnLst>
                              <p:par>
                                <p:cTn id="9" presetID="23" presetClass="entr" presetSubtype="16" fill="hold" nodeType="afterEffect">
                                  <p:stCondLst>
                                    <p:cond delay="0"/>
                                  </p:stCondLst>
                                  <p:childTnLst>
                                    <p:set>
                                      <p:cBhvr>
                                        <p:cTn id="10" dur="1" fill="hold">
                                          <p:stCondLst>
                                            <p:cond delay="0"/>
                                          </p:stCondLst>
                                        </p:cTn>
                                        <p:tgtEl>
                                          <p:spTgt spid="36875"/>
                                        </p:tgtEl>
                                        <p:attrNameLst>
                                          <p:attrName>style.visibility</p:attrName>
                                        </p:attrNameLst>
                                      </p:cBhvr>
                                      <p:to>
                                        <p:strVal val="visible"/>
                                      </p:to>
                                    </p:set>
                                    <p:anim calcmode="lin" valueType="num">
                                      <p:cBhvr>
                                        <p:cTn id="11" dur="500" fill="hold"/>
                                        <p:tgtEl>
                                          <p:spTgt spid="36875"/>
                                        </p:tgtEl>
                                        <p:attrNameLst>
                                          <p:attrName>ppt_w</p:attrName>
                                        </p:attrNameLst>
                                      </p:cBhvr>
                                      <p:tavLst>
                                        <p:tav tm="0">
                                          <p:val>
                                            <p:fltVal val="0"/>
                                          </p:val>
                                        </p:tav>
                                        <p:tav tm="100000">
                                          <p:val>
                                            <p:strVal val="#ppt_w"/>
                                          </p:val>
                                        </p:tav>
                                      </p:tavLst>
                                    </p:anim>
                                    <p:anim calcmode="lin" valueType="num">
                                      <p:cBhvr>
                                        <p:cTn id="12" dur="500" fill="hold"/>
                                        <p:tgtEl>
                                          <p:spTgt spid="36875"/>
                                        </p:tgtEl>
                                        <p:attrNameLst>
                                          <p:attrName>ppt_h</p:attrName>
                                        </p:attrNameLst>
                                      </p:cBhvr>
                                      <p:tavLst>
                                        <p:tav tm="0">
                                          <p:val>
                                            <p:fltVal val="0"/>
                                          </p:val>
                                        </p:tav>
                                        <p:tav tm="100000">
                                          <p:val>
                                            <p:strVal val="#ppt_h"/>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3" presetClass="entr" presetSubtype="16" fill="hold" nodeType="clickEffect">
                                  <p:stCondLst>
                                    <p:cond delay="0"/>
                                  </p:stCondLst>
                                  <p:childTnLst>
                                    <p:set>
                                      <p:cBhvr>
                                        <p:cTn id="16" dur="1" fill="hold">
                                          <p:stCondLst>
                                            <p:cond delay="0"/>
                                          </p:stCondLst>
                                        </p:cTn>
                                        <p:tgtEl>
                                          <p:spTgt spid="36867">
                                            <p:txEl>
                                              <p:pRg st="0" end="0"/>
                                            </p:txEl>
                                          </p:spTgt>
                                        </p:tgtEl>
                                        <p:attrNameLst>
                                          <p:attrName>style.visibility</p:attrName>
                                        </p:attrNameLst>
                                      </p:cBhvr>
                                      <p:to>
                                        <p:strVal val="visible"/>
                                      </p:to>
                                    </p:set>
                                    <p:anim calcmode="lin" valueType="num">
                                      <p:cBhvr>
                                        <p:cTn id="17" dur="500" fill="hold"/>
                                        <p:tgtEl>
                                          <p:spTgt spid="36867">
                                            <p:txEl>
                                              <p:pRg st="0" end="0"/>
                                            </p:txEl>
                                          </p:spTgt>
                                        </p:tgtEl>
                                        <p:attrNameLst>
                                          <p:attrName>ppt_w</p:attrName>
                                        </p:attrNameLst>
                                      </p:cBhvr>
                                      <p:tavLst>
                                        <p:tav tm="0">
                                          <p:val>
                                            <p:fltVal val="0"/>
                                          </p:val>
                                        </p:tav>
                                        <p:tav tm="100000">
                                          <p:val>
                                            <p:strVal val="#ppt_w"/>
                                          </p:val>
                                        </p:tav>
                                      </p:tavLst>
                                    </p:anim>
                                    <p:anim calcmode="lin" valueType="num">
                                      <p:cBhvr>
                                        <p:cTn id="18" dur="500" fill="hold"/>
                                        <p:tgtEl>
                                          <p:spTgt spid="36867">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3" presetClass="entr" presetSubtype="16" fill="hold" nodeType="clickEffect">
                                  <p:stCondLst>
                                    <p:cond delay="0"/>
                                  </p:stCondLst>
                                  <p:childTnLst>
                                    <p:set>
                                      <p:cBhvr>
                                        <p:cTn id="22" dur="1" fill="hold">
                                          <p:stCondLst>
                                            <p:cond delay="0"/>
                                          </p:stCondLst>
                                        </p:cTn>
                                        <p:tgtEl>
                                          <p:spTgt spid="36867">
                                            <p:txEl>
                                              <p:pRg st="1" end="1"/>
                                            </p:txEl>
                                          </p:spTgt>
                                        </p:tgtEl>
                                        <p:attrNameLst>
                                          <p:attrName>style.visibility</p:attrName>
                                        </p:attrNameLst>
                                      </p:cBhvr>
                                      <p:to>
                                        <p:strVal val="visible"/>
                                      </p:to>
                                    </p:set>
                                    <p:anim calcmode="lin" valueType="num">
                                      <p:cBhvr>
                                        <p:cTn id="23" dur="500" fill="hold"/>
                                        <p:tgtEl>
                                          <p:spTgt spid="36867">
                                            <p:txEl>
                                              <p:pRg st="1" end="1"/>
                                            </p:txEl>
                                          </p:spTgt>
                                        </p:tgtEl>
                                        <p:attrNameLst>
                                          <p:attrName>ppt_w</p:attrName>
                                        </p:attrNameLst>
                                      </p:cBhvr>
                                      <p:tavLst>
                                        <p:tav tm="0">
                                          <p:val>
                                            <p:fltVal val="0"/>
                                          </p:val>
                                        </p:tav>
                                        <p:tav tm="100000">
                                          <p:val>
                                            <p:strVal val="#ppt_w"/>
                                          </p:val>
                                        </p:tav>
                                      </p:tavLst>
                                    </p:anim>
                                    <p:anim calcmode="lin" valueType="num">
                                      <p:cBhvr>
                                        <p:cTn id="24" dur="500" fill="hold"/>
                                        <p:tgtEl>
                                          <p:spTgt spid="36867">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3" presetClass="entr" presetSubtype="16" fill="hold" nodeType="clickEffect">
                                  <p:stCondLst>
                                    <p:cond delay="0"/>
                                  </p:stCondLst>
                                  <p:childTnLst>
                                    <p:set>
                                      <p:cBhvr>
                                        <p:cTn id="28" dur="1" fill="hold">
                                          <p:stCondLst>
                                            <p:cond delay="0"/>
                                          </p:stCondLst>
                                        </p:cTn>
                                        <p:tgtEl>
                                          <p:spTgt spid="36867">
                                            <p:txEl>
                                              <p:pRg st="2" end="2"/>
                                            </p:txEl>
                                          </p:spTgt>
                                        </p:tgtEl>
                                        <p:attrNameLst>
                                          <p:attrName>style.visibility</p:attrName>
                                        </p:attrNameLst>
                                      </p:cBhvr>
                                      <p:to>
                                        <p:strVal val="visible"/>
                                      </p:to>
                                    </p:set>
                                    <p:anim calcmode="lin" valueType="num">
                                      <p:cBhvr>
                                        <p:cTn id="29" dur="500" fill="hold"/>
                                        <p:tgtEl>
                                          <p:spTgt spid="36867">
                                            <p:txEl>
                                              <p:pRg st="2" end="2"/>
                                            </p:txEl>
                                          </p:spTgt>
                                        </p:tgtEl>
                                        <p:attrNameLst>
                                          <p:attrName>ppt_w</p:attrName>
                                        </p:attrNameLst>
                                      </p:cBhvr>
                                      <p:tavLst>
                                        <p:tav tm="0">
                                          <p:val>
                                            <p:fltVal val="0"/>
                                          </p:val>
                                        </p:tav>
                                        <p:tav tm="100000">
                                          <p:val>
                                            <p:strVal val="#ppt_w"/>
                                          </p:val>
                                        </p:tav>
                                      </p:tavLst>
                                    </p:anim>
                                    <p:anim calcmode="lin" valueType="num">
                                      <p:cBhvr>
                                        <p:cTn id="30" dur="500" fill="hold"/>
                                        <p:tgtEl>
                                          <p:spTgt spid="36867">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3" presetClass="entr" presetSubtype="16" fill="hold" nodeType="clickEffect">
                                  <p:stCondLst>
                                    <p:cond delay="0"/>
                                  </p:stCondLst>
                                  <p:childTnLst>
                                    <p:set>
                                      <p:cBhvr>
                                        <p:cTn id="34" dur="1" fill="hold">
                                          <p:stCondLst>
                                            <p:cond delay="0"/>
                                          </p:stCondLst>
                                        </p:cTn>
                                        <p:tgtEl>
                                          <p:spTgt spid="36867">
                                            <p:txEl>
                                              <p:pRg st="3" end="3"/>
                                            </p:txEl>
                                          </p:spTgt>
                                        </p:tgtEl>
                                        <p:attrNameLst>
                                          <p:attrName>style.visibility</p:attrName>
                                        </p:attrNameLst>
                                      </p:cBhvr>
                                      <p:to>
                                        <p:strVal val="visible"/>
                                      </p:to>
                                    </p:set>
                                    <p:anim calcmode="lin" valueType="num">
                                      <p:cBhvr>
                                        <p:cTn id="35" dur="500" fill="hold"/>
                                        <p:tgtEl>
                                          <p:spTgt spid="36867">
                                            <p:txEl>
                                              <p:pRg st="3" end="3"/>
                                            </p:txEl>
                                          </p:spTgt>
                                        </p:tgtEl>
                                        <p:attrNameLst>
                                          <p:attrName>ppt_w</p:attrName>
                                        </p:attrNameLst>
                                      </p:cBhvr>
                                      <p:tavLst>
                                        <p:tav tm="0">
                                          <p:val>
                                            <p:fltVal val="0"/>
                                          </p:val>
                                        </p:tav>
                                        <p:tav tm="100000">
                                          <p:val>
                                            <p:strVal val="#ppt_w"/>
                                          </p:val>
                                        </p:tav>
                                      </p:tavLst>
                                    </p:anim>
                                    <p:anim calcmode="lin" valueType="num">
                                      <p:cBhvr>
                                        <p:cTn id="36" dur="500" fill="hold"/>
                                        <p:tgtEl>
                                          <p:spTgt spid="36867">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23" presetClass="entr" presetSubtype="16" fill="hold" nodeType="clickEffect">
                                  <p:stCondLst>
                                    <p:cond delay="0"/>
                                  </p:stCondLst>
                                  <p:childTnLst>
                                    <p:set>
                                      <p:cBhvr>
                                        <p:cTn id="40" dur="1" fill="hold">
                                          <p:stCondLst>
                                            <p:cond delay="0"/>
                                          </p:stCondLst>
                                        </p:cTn>
                                        <p:tgtEl>
                                          <p:spTgt spid="36867">
                                            <p:txEl>
                                              <p:pRg st="4" end="4"/>
                                            </p:txEl>
                                          </p:spTgt>
                                        </p:tgtEl>
                                        <p:attrNameLst>
                                          <p:attrName>style.visibility</p:attrName>
                                        </p:attrNameLst>
                                      </p:cBhvr>
                                      <p:to>
                                        <p:strVal val="visible"/>
                                      </p:to>
                                    </p:set>
                                    <p:anim calcmode="lin" valueType="num">
                                      <p:cBhvr>
                                        <p:cTn id="41" dur="500" fill="hold"/>
                                        <p:tgtEl>
                                          <p:spTgt spid="36867">
                                            <p:txEl>
                                              <p:pRg st="4" end="4"/>
                                            </p:txEl>
                                          </p:spTgt>
                                        </p:tgtEl>
                                        <p:attrNameLst>
                                          <p:attrName>ppt_w</p:attrName>
                                        </p:attrNameLst>
                                      </p:cBhvr>
                                      <p:tavLst>
                                        <p:tav tm="0">
                                          <p:val>
                                            <p:fltVal val="0"/>
                                          </p:val>
                                        </p:tav>
                                        <p:tav tm="100000">
                                          <p:val>
                                            <p:strVal val="#ppt_w"/>
                                          </p:val>
                                        </p:tav>
                                      </p:tavLst>
                                    </p:anim>
                                    <p:anim calcmode="lin" valueType="num">
                                      <p:cBhvr>
                                        <p:cTn id="42" dur="500" fill="hold"/>
                                        <p:tgtEl>
                                          <p:spTgt spid="36867">
                                            <p:txEl>
                                              <p:pRg st="4" end="4"/>
                                            </p:txEl>
                                          </p:spTgt>
                                        </p:tgtEl>
                                        <p:attrNameLst>
                                          <p:attrName>ppt_h</p:attrName>
                                        </p:attrNameLst>
                                      </p:cBhvr>
                                      <p:tavLst>
                                        <p:tav tm="0">
                                          <p:val>
                                            <p:fltVal val="0"/>
                                          </p:val>
                                        </p:tav>
                                        <p:tav tm="100000">
                                          <p:val>
                                            <p:strVal val="#ppt_h"/>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6" presetClass="entr" presetSubtype="16" fill="hold" nodeType="clickEffect">
                                  <p:stCondLst>
                                    <p:cond delay="0"/>
                                  </p:stCondLst>
                                  <p:childTnLst>
                                    <p:set>
                                      <p:cBhvr>
                                        <p:cTn id="46" dur="1" fill="hold">
                                          <p:stCondLst>
                                            <p:cond delay="0"/>
                                          </p:stCondLst>
                                        </p:cTn>
                                        <p:tgtEl>
                                          <p:spTgt spid="36877"/>
                                        </p:tgtEl>
                                        <p:attrNameLst>
                                          <p:attrName>style.visibility</p:attrName>
                                        </p:attrNameLst>
                                      </p:cBhvr>
                                      <p:to>
                                        <p:strVal val="visible"/>
                                      </p:to>
                                    </p:set>
                                    <p:animEffect transition="in" filter="circle(in)">
                                      <p:cBhvr>
                                        <p:cTn id="47" dur="2000"/>
                                        <p:tgtEl>
                                          <p:spTgt spid="368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6"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4"/>
          <p:cNvSpPr>
            <a:spLocks noGrp="1" noChangeArrowheads="1"/>
          </p:cNvSpPr>
          <p:nvPr>
            <p:ph type="title"/>
          </p:nvPr>
        </p:nvSpPr>
        <p:spPr/>
        <p:txBody>
          <a:bodyPr/>
          <a:lstStyle/>
          <a:p>
            <a:pPr algn="l"/>
            <a:r>
              <a:rPr lang="en-US" altLang="en-US"/>
              <a:t>I. Maritime Union </a:t>
            </a:r>
            <a:r>
              <a:rPr lang="en-US" altLang="en-US" sz="1600"/>
              <a:t>(end)</a:t>
            </a:r>
          </a:p>
        </p:txBody>
      </p:sp>
      <p:sp>
        <p:nvSpPr>
          <p:cNvPr id="9221" name="Rectangle 5"/>
          <p:cNvSpPr>
            <a:spLocks noGrp="1" noChangeArrowheads="1"/>
          </p:cNvSpPr>
          <p:nvPr>
            <p:ph type="body" sz="half" idx="1"/>
          </p:nvPr>
        </p:nvSpPr>
        <p:spPr>
          <a:xfrm>
            <a:off x="457200" y="1600200"/>
            <a:ext cx="4433888" cy="4525963"/>
          </a:xfrm>
        </p:spPr>
        <p:txBody>
          <a:bodyPr/>
          <a:lstStyle/>
          <a:p>
            <a:pPr marL="533400" indent="-533400">
              <a:lnSpc>
                <a:spcPct val="90000"/>
              </a:lnSpc>
              <a:buFontTx/>
              <a:buAutoNum type="arabicPeriod"/>
            </a:pPr>
            <a:r>
              <a:rPr lang="en-US" altLang="en-US" sz="2400"/>
              <a:t>Many in Canada wanted colonies to unite— become free of British rule</a:t>
            </a:r>
          </a:p>
          <a:p>
            <a:pPr marL="533400" indent="-533400">
              <a:lnSpc>
                <a:spcPct val="90000"/>
              </a:lnSpc>
              <a:buFontTx/>
              <a:buAutoNum type="arabicPeriod"/>
            </a:pPr>
            <a:r>
              <a:rPr lang="en-US" altLang="en-US" sz="2400"/>
              <a:t>Movement to join 4 Atlantic colonies into a Maritime Union separate from other colonies</a:t>
            </a:r>
          </a:p>
          <a:p>
            <a:pPr marL="533400" indent="-533400">
              <a:lnSpc>
                <a:spcPct val="90000"/>
              </a:lnSpc>
              <a:buFontTx/>
              <a:buAutoNum type="arabicPeriod"/>
            </a:pPr>
            <a:r>
              <a:rPr lang="en-US" altLang="en-US" sz="2400"/>
              <a:t>Many wanted to stay British subjects</a:t>
            </a:r>
          </a:p>
          <a:p>
            <a:pPr marL="533400" indent="-533400">
              <a:lnSpc>
                <a:spcPct val="90000"/>
              </a:lnSpc>
              <a:buFontTx/>
              <a:buAutoNum type="arabicPeriod"/>
            </a:pPr>
            <a:r>
              <a:rPr lang="en-US" altLang="en-US" sz="2400"/>
              <a:t>French Canadians feared end of the separate identity and right</a:t>
            </a:r>
          </a:p>
        </p:txBody>
      </p:sp>
      <p:pic>
        <p:nvPicPr>
          <p:cNvPr id="9226"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43488" y="1414463"/>
            <a:ext cx="3762375" cy="3933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2142251"/>
      </p:ext>
    </p:extLst>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9220"/>
                                        </p:tgtEl>
                                        <p:attrNameLst>
                                          <p:attrName>style.visibility</p:attrName>
                                        </p:attrNameLst>
                                      </p:cBhvr>
                                      <p:to>
                                        <p:strVal val="visible"/>
                                      </p:to>
                                    </p:set>
                                    <p:anim calcmode="lin" valueType="num">
                                      <p:cBhvr>
                                        <p:cTn id="7" dur="500" fill="hold"/>
                                        <p:tgtEl>
                                          <p:spTgt spid="9220"/>
                                        </p:tgtEl>
                                        <p:attrNameLst>
                                          <p:attrName>ppt_w</p:attrName>
                                        </p:attrNameLst>
                                      </p:cBhvr>
                                      <p:tavLst>
                                        <p:tav tm="0">
                                          <p:val>
                                            <p:fltVal val="0"/>
                                          </p:val>
                                        </p:tav>
                                        <p:tav tm="100000">
                                          <p:val>
                                            <p:strVal val="#ppt_w"/>
                                          </p:val>
                                        </p:tav>
                                      </p:tavLst>
                                    </p:anim>
                                    <p:anim calcmode="lin" valueType="num">
                                      <p:cBhvr>
                                        <p:cTn id="8" dur="500" fill="hold"/>
                                        <p:tgtEl>
                                          <p:spTgt spid="9220"/>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 presetClass="entr" presetSubtype="32" fill="hold" nodeType="clickEffect">
                                  <p:stCondLst>
                                    <p:cond delay="0"/>
                                  </p:stCondLst>
                                  <p:childTnLst>
                                    <p:set>
                                      <p:cBhvr>
                                        <p:cTn id="12" dur="1" fill="hold">
                                          <p:stCondLst>
                                            <p:cond delay="0"/>
                                          </p:stCondLst>
                                        </p:cTn>
                                        <p:tgtEl>
                                          <p:spTgt spid="9226"/>
                                        </p:tgtEl>
                                        <p:attrNameLst>
                                          <p:attrName>style.visibility</p:attrName>
                                        </p:attrNameLst>
                                      </p:cBhvr>
                                      <p:to>
                                        <p:strVal val="visible"/>
                                      </p:to>
                                    </p:set>
                                    <p:animEffect transition="in" filter="box(out)">
                                      <p:cBhvr>
                                        <p:cTn id="13" dur="500"/>
                                        <p:tgtEl>
                                          <p:spTgt spid="9226"/>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4" presetClass="entr" presetSubtype="32" fill="hold" nodeType="clickEffect">
                                  <p:stCondLst>
                                    <p:cond delay="0"/>
                                  </p:stCondLst>
                                  <p:childTnLst>
                                    <p:set>
                                      <p:cBhvr>
                                        <p:cTn id="17" dur="1" fill="hold">
                                          <p:stCondLst>
                                            <p:cond delay="0"/>
                                          </p:stCondLst>
                                        </p:cTn>
                                        <p:tgtEl>
                                          <p:spTgt spid="9221">
                                            <p:txEl>
                                              <p:pRg st="0" end="0"/>
                                            </p:txEl>
                                          </p:spTgt>
                                        </p:tgtEl>
                                        <p:attrNameLst>
                                          <p:attrName>style.visibility</p:attrName>
                                        </p:attrNameLst>
                                      </p:cBhvr>
                                      <p:to>
                                        <p:strVal val="visible"/>
                                      </p:to>
                                    </p:set>
                                    <p:animEffect transition="in" filter="box(out)">
                                      <p:cBhvr>
                                        <p:cTn id="18" dur="500"/>
                                        <p:tgtEl>
                                          <p:spTgt spid="9221">
                                            <p:txEl>
                                              <p:pRg st="0" end="0"/>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4" presetClass="entr" presetSubtype="32" fill="hold" nodeType="clickEffect">
                                  <p:stCondLst>
                                    <p:cond delay="0"/>
                                  </p:stCondLst>
                                  <p:childTnLst>
                                    <p:set>
                                      <p:cBhvr>
                                        <p:cTn id="22" dur="1" fill="hold">
                                          <p:stCondLst>
                                            <p:cond delay="0"/>
                                          </p:stCondLst>
                                        </p:cTn>
                                        <p:tgtEl>
                                          <p:spTgt spid="9221">
                                            <p:txEl>
                                              <p:pRg st="1" end="1"/>
                                            </p:txEl>
                                          </p:spTgt>
                                        </p:tgtEl>
                                        <p:attrNameLst>
                                          <p:attrName>style.visibility</p:attrName>
                                        </p:attrNameLst>
                                      </p:cBhvr>
                                      <p:to>
                                        <p:strVal val="visible"/>
                                      </p:to>
                                    </p:set>
                                    <p:animEffect transition="in" filter="box(out)">
                                      <p:cBhvr>
                                        <p:cTn id="23" dur="500"/>
                                        <p:tgtEl>
                                          <p:spTgt spid="9221">
                                            <p:txEl>
                                              <p:pRg st="1" end="1"/>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4" presetClass="entr" presetSubtype="32" fill="hold" nodeType="clickEffect">
                                  <p:stCondLst>
                                    <p:cond delay="0"/>
                                  </p:stCondLst>
                                  <p:childTnLst>
                                    <p:set>
                                      <p:cBhvr>
                                        <p:cTn id="27" dur="1" fill="hold">
                                          <p:stCondLst>
                                            <p:cond delay="0"/>
                                          </p:stCondLst>
                                        </p:cTn>
                                        <p:tgtEl>
                                          <p:spTgt spid="9221">
                                            <p:txEl>
                                              <p:pRg st="2" end="2"/>
                                            </p:txEl>
                                          </p:spTgt>
                                        </p:tgtEl>
                                        <p:attrNameLst>
                                          <p:attrName>style.visibility</p:attrName>
                                        </p:attrNameLst>
                                      </p:cBhvr>
                                      <p:to>
                                        <p:strVal val="visible"/>
                                      </p:to>
                                    </p:set>
                                    <p:animEffect transition="in" filter="box(out)">
                                      <p:cBhvr>
                                        <p:cTn id="28" dur="500"/>
                                        <p:tgtEl>
                                          <p:spTgt spid="9221">
                                            <p:txEl>
                                              <p:pRg st="2" end="2"/>
                                            </p:txEl>
                                          </p:spTgt>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4" presetClass="entr" presetSubtype="32" fill="hold" nodeType="clickEffect">
                                  <p:stCondLst>
                                    <p:cond delay="0"/>
                                  </p:stCondLst>
                                  <p:childTnLst>
                                    <p:set>
                                      <p:cBhvr>
                                        <p:cTn id="32" dur="1" fill="hold">
                                          <p:stCondLst>
                                            <p:cond delay="0"/>
                                          </p:stCondLst>
                                        </p:cTn>
                                        <p:tgtEl>
                                          <p:spTgt spid="9221">
                                            <p:txEl>
                                              <p:pRg st="3" end="3"/>
                                            </p:txEl>
                                          </p:spTgt>
                                        </p:tgtEl>
                                        <p:attrNameLst>
                                          <p:attrName>style.visibility</p:attrName>
                                        </p:attrNameLst>
                                      </p:cBhvr>
                                      <p:to>
                                        <p:strVal val="visible"/>
                                      </p:to>
                                    </p:set>
                                    <p:animEffect transition="in" filter="box(out)">
                                      <p:cBhvr>
                                        <p:cTn id="33" dur="500"/>
                                        <p:tgtEl>
                                          <p:spTgt spid="922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05457" y="291614"/>
            <a:ext cx="5609744" cy="64139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9754406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Sources</a:t>
            </a:r>
            <a:endParaRPr lang="en-US" dirty="0"/>
          </a:p>
        </p:txBody>
      </p:sp>
      <p:sp>
        <p:nvSpPr>
          <p:cNvPr id="3" name="Content Placeholder 2"/>
          <p:cNvSpPr>
            <a:spLocks noGrp="1"/>
          </p:cNvSpPr>
          <p:nvPr>
            <p:ph idx="1"/>
          </p:nvPr>
        </p:nvSpPr>
        <p:spPr/>
        <p:txBody>
          <a:bodyPr/>
          <a:lstStyle/>
          <a:p>
            <a:r>
              <a:rPr lang="en-US" dirty="0">
                <a:hlinkClick r:id="rId3"/>
              </a:rPr>
              <a:t>http://</a:t>
            </a:r>
            <a:r>
              <a:rPr lang="en-US" dirty="0" smtClean="0">
                <a:hlinkClick r:id="rId3"/>
              </a:rPr>
              <a:t>eschoolbc.sd23.bc.ca/mod/book/tool/print/index.php?id=23478</a:t>
            </a:r>
            <a:r>
              <a:rPr lang="en-US" dirty="0" smtClean="0"/>
              <a:t> </a:t>
            </a:r>
          </a:p>
          <a:p>
            <a:r>
              <a:rPr lang="en-US" smtClean="0"/>
              <a:t>Wikipedia</a:t>
            </a:r>
          </a:p>
          <a:p>
            <a:endParaRPr lang="en-US" dirty="0"/>
          </a:p>
        </p:txBody>
      </p:sp>
    </p:spTree>
    <p:extLst>
      <p:ext uri="{BB962C8B-B14F-4D97-AF65-F5344CB8AC3E}">
        <p14:creationId xmlns:p14="http://schemas.microsoft.com/office/powerpoint/2010/main" val="17025150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a:t>
            </a:r>
            <a:endParaRPr lang="en-US" dirty="0"/>
          </a:p>
        </p:txBody>
      </p:sp>
      <p:sp>
        <p:nvSpPr>
          <p:cNvPr id="3" name="Content Placeholder 2"/>
          <p:cNvSpPr>
            <a:spLocks noGrp="1"/>
          </p:cNvSpPr>
          <p:nvPr>
            <p:ph idx="1"/>
          </p:nvPr>
        </p:nvSpPr>
        <p:spPr/>
        <p:txBody>
          <a:bodyPr>
            <a:normAutofit lnSpcReduction="10000"/>
          </a:bodyPr>
          <a:lstStyle/>
          <a:p>
            <a:r>
              <a:rPr lang="en-US" dirty="0" smtClean="0"/>
              <a:t>Following a theme of revolutions</a:t>
            </a:r>
          </a:p>
          <a:p>
            <a:pPr lvl="1"/>
            <a:r>
              <a:rPr lang="en-US" dirty="0" smtClean="0"/>
              <a:t>American Revolution of 1776</a:t>
            </a:r>
          </a:p>
          <a:p>
            <a:pPr lvl="1"/>
            <a:r>
              <a:rPr lang="en-US" dirty="0" smtClean="0"/>
              <a:t>French Revolution of 1789-1799</a:t>
            </a:r>
          </a:p>
          <a:p>
            <a:pPr lvl="1"/>
            <a:r>
              <a:rPr lang="en-US" dirty="0" smtClean="0"/>
              <a:t>Haitian Revolution </a:t>
            </a:r>
            <a:r>
              <a:rPr lang="en-US" dirty="0" smtClean="0"/>
              <a:t>1791-1794</a:t>
            </a:r>
            <a:endParaRPr lang="en-US" dirty="0" smtClean="0"/>
          </a:p>
          <a:p>
            <a:pPr lvl="1"/>
            <a:r>
              <a:rPr lang="en-US" dirty="0" smtClean="0"/>
              <a:t>Irish Rebellion of 1798</a:t>
            </a:r>
          </a:p>
          <a:p>
            <a:r>
              <a:rPr lang="en-US" dirty="0" smtClean="0"/>
              <a:t>Sought republicanism</a:t>
            </a:r>
          </a:p>
          <a:p>
            <a:pPr lvl="1"/>
            <a:r>
              <a:rPr lang="en-US" dirty="0" smtClean="0"/>
              <a:t>As it was being implemented around the world</a:t>
            </a:r>
          </a:p>
          <a:p>
            <a:pPr lvl="1"/>
            <a:r>
              <a:rPr lang="en-US" dirty="0" smtClean="0"/>
              <a:t>Believed it was the right of the citizens to be apart of the political process.</a:t>
            </a:r>
          </a:p>
        </p:txBody>
      </p:sp>
    </p:spTree>
    <p:extLst>
      <p:ext uri="{BB962C8B-B14F-4D97-AF65-F5344CB8AC3E}">
        <p14:creationId xmlns:p14="http://schemas.microsoft.com/office/powerpoint/2010/main" val="40786132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t>Two Poles by 1834</a:t>
            </a:r>
            <a:endParaRPr lang="en-US" dirty="0"/>
          </a:p>
        </p:txBody>
      </p:sp>
      <p:sp>
        <p:nvSpPr>
          <p:cNvPr id="3" name="Content Placeholder 2"/>
          <p:cNvSpPr>
            <a:spLocks noGrp="1"/>
          </p:cNvSpPr>
          <p:nvPr>
            <p:ph idx="1"/>
          </p:nvPr>
        </p:nvSpPr>
        <p:spPr>
          <a:xfrm>
            <a:off x="457200" y="1219200"/>
            <a:ext cx="8229600" cy="5486400"/>
          </a:xfrm>
        </p:spPr>
        <p:txBody>
          <a:bodyPr>
            <a:normAutofit/>
          </a:bodyPr>
          <a:lstStyle/>
          <a:p>
            <a:r>
              <a:rPr lang="en-US" dirty="0" smtClean="0"/>
              <a:t>Two poles</a:t>
            </a:r>
          </a:p>
          <a:p>
            <a:pPr lvl="1"/>
            <a:r>
              <a:rPr lang="en-US" dirty="0" smtClean="0"/>
              <a:t>Supporters of the “Chateau Clique”</a:t>
            </a:r>
          </a:p>
          <a:p>
            <a:pPr lvl="1"/>
            <a:r>
              <a:rPr lang="en-US" dirty="0" smtClean="0"/>
              <a:t>Reformers the </a:t>
            </a:r>
            <a:r>
              <a:rPr lang="en-US" i="1" dirty="0" err="1" smtClean="0"/>
              <a:t>Parti</a:t>
            </a:r>
            <a:r>
              <a:rPr lang="en-US" i="1" dirty="0" smtClean="0"/>
              <a:t> </a:t>
            </a:r>
            <a:r>
              <a:rPr lang="en-US" i="1" dirty="0" err="1" smtClean="0"/>
              <a:t>Patriote</a:t>
            </a:r>
            <a:r>
              <a:rPr lang="en-US" i="1" dirty="0" smtClean="0"/>
              <a:t> </a:t>
            </a:r>
            <a:r>
              <a:rPr lang="en-US" dirty="0"/>
              <a:t>l</a:t>
            </a:r>
            <a:r>
              <a:rPr lang="en-US" dirty="0" smtClean="0"/>
              <a:t>ed by Louis-Joseph </a:t>
            </a:r>
            <a:r>
              <a:rPr lang="en-US" dirty="0" err="1" smtClean="0"/>
              <a:t>Papineau</a:t>
            </a:r>
            <a:r>
              <a:rPr lang="en-US" dirty="0"/>
              <a:t> </a:t>
            </a:r>
            <a:r>
              <a:rPr lang="en-US" dirty="0" smtClean="0"/>
              <a:t>&amp; William Lyon </a:t>
            </a:r>
            <a:r>
              <a:rPr lang="en-US" dirty="0" err="1" smtClean="0"/>
              <a:t>MacKenzie’s</a:t>
            </a:r>
            <a:r>
              <a:rPr lang="en-US" dirty="0" smtClean="0"/>
              <a:t> Reform Party</a:t>
            </a:r>
          </a:p>
        </p:txBody>
      </p:sp>
    </p:spTree>
    <p:extLst>
      <p:ext uri="{BB962C8B-B14F-4D97-AF65-F5344CB8AC3E}">
        <p14:creationId xmlns:p14="http://schemas.microsoft.com/office/powerpoint/2010/main" val="106081997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Two Poles by 1834</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Legislative Assembly</a:t>
            </a:r>
          </a:p>
          <a:p>
            <a:pPr lvl="1"/>
            <a:r>
              <a:rPr lang="en-US" dirty="0" smtClean="0"/>
              <a:t>Wanted people to </a:t>
            </a:r>
            <a:r>
              <a:rPr lang="en-US" dirty="0" smtClean="0"/>
              <a:t>have power</a:t>
            </a:r>
            <a:endParaRPr lang="en-US" dirty="0" smtClean="0"/>
          </a:p>
          <a:p>
            <a:pPr lvl="2"/>
            <a:r>
              <a:rPr lang="en-US" dirty="0" smtClean="0"/>
              <a:t>Liberalism &amp; Republicanism</a:t>
            </a:r>
          </a:p>
          <a:p>
            <a:r>
              <a:rPr lang="en-US" dirty="0" smtClean="0"/>
              <a:t>Supporters of Family Compact &amp; </a:t>
            </a:r>
            <a:r>
              <a:rPr lang="en-US" i="1" dirty="0" smtClean="0"/>
              <a:t>Chateau Clique</a:t>
            </a:r>
            <a:endParaRPr lang="en-US" dirty="0" smtClean="0"/>
          </a:p>
          <a:p>
            <a:pPr lvl="1"/>
            <a:r>
              <a:rPr lang="en-US" dirty="0" smtClean="0"/>
              <a:t>General Governor; Colonial Authorities</a:t>
            </a:r>
          </a:p>
          <a:p>
            <a:pPr lvl="1"/>
            <a:r>
              <a:rPr lang="en-US" dirty="0" smtClean="0"/>
              <a:t>Supposed to be one capable, experienced, qualified leader.</a:t>
            </a:r>
          </a:p>
          <a:p>
            <a:pPr lvl="2"/>
            <a:r>
              <a:rPr lang="en-US" dirty="0" smtClean="0"/>
              <a:t>Reality- Usually family friend, relative, or business venture.</a:t>
            </a:r>
          </a:p>
          <a:p>
            <a:pPr lvl="1"/>
            <a:r>
              <a:rPr lang="en-US" dirty="0" smtClean="0"/>
              <a:t>Conservative &amp; </a:t>
            </a:r>
            <a:r>
              <a:rPr lang="en-US" dirty="0" err="1" smtClean="0"/>
              <a:t>Toryism</a:t>
            </a:r>
            <a:endParaRPr lang="en-US" dirty="0" smtClean="0"/>
          </a:p>
          <a:p>
            <a:pPr lvl="2"/>
            <a:r>
              <a:rPr lang="en-US" dirty="0" smtClean="0"/>
              <a:t>Tory’s were loyal to the British cause and government.</a:t>
            </a:r>
            <a:endParaRPr lang="en-US" dirty="0"/>
          </a:p>
        </p:txBody>
      </p:sp>
    </p:spTree>
    <p:extLst>
      <p:ext uri="{BB962C8B-B14F-4D97-AF65-F5344CB8AC3E}">
        <p14:creationId xmlns:p14="http://schemas.microsoft.com/office/powerpoint/2010/main" val="40150108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t>Causes</a:t>
            </a:r>
            <a:endParaRPr lang="en-US" dirty="0"/>
          </a:p>
        </p:txBody>
      </p:sp>
      <p:sp>
        <p:nvSpPr>
          <p:cNvPr id="3" name="Content Placeholder 2"/>
          <p:cNvSpPr>
            <a:spLocks noGrp="1"/>
          </p:cNvSpPr>
          <p:nvPr>
            <p:ph idx="1"/>
          </p:nvPr>
        </p:nvSpPr>
        <p:spPr>
          <a:xfrm>
            <a:off x="457200" y="1371600"/>
            <a:ext cx="8229600" cy="5334000"/>
          </a:xfrm>
        </p:spPr>
        <p:txBody>
          <a:bodyPr>
            <a:normAutofit/>
          </a:bodyPr>
          <a:lstStyle/>
          <a:p>
            <a:r>
              <a:rPr lang="en-US" altLang="en-US" dirty="0" smtClean="0"/>
              <a:t>Responsible government</a:t>
            </a:r>
          </a:p>
          <a:p>
            <a:pPr lvl="1"/>
            <a:r>
              <a:rPr lang="en-US" dirty="0"/>
              <a:t>conception of a system of government that embodies the principle of parliamentary accountability, the foundation of the Westminster system of parliamentary </a:t>
            </a:r>
            <a:r>
              <a:rPr lang="en-US" dirty="0" smtClean="0"/>
              <a:t>democracy</a:t>
            </a:r>
          </a:p>
          <a:p>
            <a:pPr lvl="2"/>
            <a:r>
              <a:rPr lang="en-US" altLang="en-US" dirty="0" smtClean="0"/>
              <a:t>Similar to a social contract</a:t>
            </a:r>
          </a:p>
          <a:p>
            <a:pPr lvl="2"/>
            <a:r>
              <a:rPr lang="en-US" altLang="en-US" dirty="0" smtClean="0"/>
              <a:t>The government (parliament) answers to the people; not the monarch</a:t>
            </a:r>
          </a:p>
          <a:p>
            <a:pPr lvl="1"/>
            <a:endParaRPr lang="en-US" altLang="en-US" dirty="0" smtClean="0"/>
          </a:p>
          <a:p>
            <a:pPr lvl="1"/>
            <a:endParaRPr lang="en-US" altLang="en-US" dirty="0" smtClean="0"/>
          </a:p>
          <a:p>
            <a:pPr lvl="2"/>
            <a:endParaRPr lang="en-US" dirty="0"/>
          </a:p>
        </p:txBody>
      </p:sp>
    </p:spTree>
    <p:extLst>
      <p:ext uri="{BB962C8B-B14F-4D97-AF65-F5344CB8AC3E}">
        <p14:creationId xmlns:p14="http://schemas.microsoft.com/office/powerpoint/2010/main" val="403047919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8079</TotalTime>
  <Words>2295</Words>
  <Application>Microsoft Office PowerPoint</Application>
  <PresentationFormat>On-screen Show (4:3)</PresentationFormat>
  <Paragraphs>384</Paragraphs>
  <Slides>50</Slides>
  <Notes>50</Notes>
  <HiddenSlides>0</HiddenSlides>
  <MMClips>0</MMClips>
  <ScaleCrop>false</ScaleCrop>
  <HeadingPairs>
    <vt:vector size="4" baseType="variant">
      <vt:variant>
        <vt:lpstr>Theme</vt:lpstr>
      </vt:variant>
      <vt:variant>
        <vt:i4>1</vt:i4>
      </vt:variant>
      <vt:variant>
        <vt:lpstr>Slide Titles</vt:lpstr>
      </vt:variant>
      <vt:variant>
        <vt:i4>50</vt:i4>
      </vt:variant>
    </vt:vector>
  </HeadingPairs>
  <TitlesOfParts>
    <vt:vector size="51" baseType="lpstr">
      <vt:lpstr>Office Theme</vt:lpstr>
      <vt:lpstr>1837 Rebellions; causes and effects</vt:lpstr>
      <vt:lpstr>Constitutional Act of 1791</vt:lpstr>
      <vt:lpstr>Upper Canada</vt:lpstr>
      <vt:lpstr>Lower Canada</vt:lpstr>
      <vt:lpstr>PowerPoint Presentation</vt:lpstr>
      <vt:lpstr>Background</vt:lpstr>
      <vt:lpstr>Two Poles by 1834</vt:lpstr>
      <vt:lpstr>Two Poles by 1834</vt:lpstr>
      <vt:lpstr>Causes</vt:lpstr>
      <vt:lpstr>Causes</vt:lpstr>
      <vt:lpstr>Causes</vt:lpstr>
      <vt:lpstr>Causes</vt:lpstr>
      <vt:lpstr>Causes</vt:lpstr>
      <vt:lpstr>Causes Upper Canada</vt:lpstr>
      <vt:lpstr>Causes Lower Canada</vt:lpstr>
      <vt:lpstr>Causes Lower Canada</vt:lpstr>
      <vt:lpstr>Effects Upper Canada</vt:lpstr>
      <vt:lpstr>Effects Lower Canada</vt:lpstr>
      <vt:lpstr>Immediate Effects</vt:lpstr>
      <vt:lpstr>PowerPoint Presentation</vt:lpstr>
      <vt:lpstr>The Durham Report</vt:lpstr>
      <vt:lpstr>What is the Durham Report?</vt:lpstr>
      <vt:lpstr>Durham’s solution</vt:lpstr>
      <vt:lpstr>Act of Union in 1840</vt:lpstr>
      <vt:lpstr>Responsible Government</vt:lpstr>
      <vt:lpstr>Responsible Government Achieved </vt:lpstr>
      <vt:lpstr>Burning of the Parliament Building</vt:lpstr>
      <vt:lpstr>More Impacts</vt:lpstr>
      <vt:lpstr>Challenges to Confederation</vt:lpstr>
      <vt:lpstr>Challenges to Confederation</vt:lpstr>
      <vt:lpstr>British North America Act of 1867</vt:lpstr>
      <vt:lpstr>BNA Act of 1867</vt:lpstr>
      <vt:lpstr>Compromises</vt:lpstr>
      <vt:lpstr>Unresolved Issues</vt:lpstr>
      <vt:lpstr>Regionalism</vt:lpstr>
      <vt:lpstr>5 Regions</vt:lpstr>
      <vt:lpstr>Effects</vt:lpstr>
      <vt:lpstr>PowerPoint Presentation</vt:lpstr>
      <vt:lpstr>Canadian Confederation</vt:lpstr>
      <vt:lpstr>Why Confederation?</vt:lpstr>
      <vt:lpstr>B. American Civil War, 1861-1865</vt:lpstr>
      <vt:lpstr>C. American Expansionism</vt:lpstr>
      <vt:lpstr>D. Fenian Raids</vt:lpstr>
      <vt:lpstr>E. Trouble with British Trade</vt:lpstr>
      <vt:lpstr>F. Need for Rail Links</vt:lpstr>
      <vt:lpstr>G. British Economic Support Fades</vt:lpstr>
      <vt:lpstr>H. Political Deadlock</vt:lpstr>
      <vt:lpstr>Political Deadlock</vt:lpstr>
      <vt:lpstr>I. Maritime Union (end)</vt:lpstr>
      <vt:lpstr>Sources</vt:lpstr>
    </vt:vector>
  </TitlesOfParts>
  <Company>WCSD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WCSD</dc:creator>
  <cp:lastModifiedBy>WCSD</cp:lastModifiedBy>
  <cp:revision>86</cp:revision>
  <cp:lastPrinted>2014-10-22T16:12:55Z</cp:lastPrinted>
  <dcterms:created xsi:type="dcterms:W3CDTF">2014-10-15T01:46:46Z</dcterms:created>
  <dcterms:modified xsi:type="dcterms:W3CDTF">2014-10-23T13:52:18Z</dcterms:modified>
</cp:coreProperties>
</file>