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 id="260"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F31C5E-BAAE-4F03-8148-28682CE3209D}"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19CD8-9132-4382-B37F-01F6FD047742}" type="slidenum">
              <a:rPr lang="en-US" smtClean="0"/>
              <a:t>‹#›</a:t>
            </a:fld>
            <a:endParaRPr lang="en-US"/>
          </a:p>
        </p:txBody>
      </p:sp>
    </p:spTree>
    <p:extLst>
      <p:ext uri="{BB962C8B-B14F-4D97-AF65-F5344CB8AC3E}">
        <p14:creationId xmlns:p14="http://schemas.microsoft.com/office/powerpoint/2010/main" val="2013731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F31C5E-BAAE-4F03-8148-28682CE3209D}"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19CD8-9132-4382-B37F-01F6FD047742}" type="slidenum">
              <a:rPr lang="en-US" smtClean="0"/>
              <a:t>‹#›</a:t>
            </a:fld>
            <a:endParaRPr lang="en-US"/>
          </a:p>
        </p:txBody>
      </p:sp>
    </p:spTree>
    <p:extLst>
      <p:ext uri="{BB962C8B-B14F-4D97-AF65-F5344CB8AC3E}">
        <p14:creationId xmlns:p14="http://schemas.microsoft.com/office/powerpoint/2010/main" val="1211778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F31C5E-BAAE-4F03-8148-28682CE3209D}"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19CD8-9132-4382-B37F-01F6FD047742}" type="slidenum">
              <a:rPr lang="en-US" smtClean="0"/>
              <a:t>‹#›</a:t>
            </a:fld>
            <a:endParaRPr lang="en-US"/>
          </a:p>
        </p:txBody>
      </p:sp>
    </p:spTree>
    <p:extLst>
      <p:ext uri="{BB962C8B-B14F-4D97-AF65-F5344CB8AC3E}">
        <p14:creationId xmlns:p14="http://schemas.microsoft.com/office/powerpoint/2010/main" val="419068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F31C5E-BAAE-4F03-8148-28682CE3209D}"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19CD8-9132-4382-B37F-01F6FD047742}" type="slidenum">
              <a:rPr lang="en-US" smtClean="0"/>
              <a:t>‹#›</a:t>
            </a:fld>
            <a:endParaRPr lang="en-US"/>
          </a:p>
        </p:txBody>
      </p:sp>
    </p:spTree>
    <p:extLst>
      <p:ext uri="{BB962C8B-B14F-4D97-AF65-F5344CB8AC3E}">
        <p14:creationId xmlns:p14="http://schemas.microsoft.com/office/powerpoint/2010/main" val="1218927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F31C5E-BAAE-4F03-8148-28682CE3209D}"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19CD8-9132-4382-B37F-01F6FD047742}" type="slidenum">
              <a:rPr lang="en-US" smtClean="0"/>
              <a:t>‹#›</a:t>
            </a:fld>
            <a:endParaRPr lang="en-US"/>
          </a:p>
        </p:txBody>
      </p:sp>
    </p:spTree>
    <p:extLst>
      <p:ext uri="{BB962C8B-B14F-4D97-AF65-F5344CB8AC3E}">
        <p14:creationId xmlns:p14="http://schemas.microsoft.com/office/powerpoint/2010/main" val="3012281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F31C5E-BAAE-4F03-8148-28682CE3209D}" type="datetimeFigureOut">
              <a:rPr lang="en-US" smtClean="0"/>
              <a:t>4/16/2015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19CD8-9132-4382-B37F-01F6FD047742}" type="slidenum">
              <a:rPr lang="en-US" smtClean="0"/>
              <a:t>‹#›</a:t>
            </a:fld>
            <a:endParaRPr lang="en-US"/>
          </a:p>
        </p:txBody>
      </p:sp>
    </p:spTree>
    <p:extLst>
      <p:ext uri="{BB962C8B-B14F-4D97-AF65-F5344CB8AC3E}">
        <p14:creationId xmlns:p14="http://schemas.microsoft.com/office/powerpoint/2010/main" val="2919227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F31C5E-BAAE-4F03-8148-28682CE3209D}" type="datetimeFigureOut">
              <a:rPr lang="en-US" smtClean="0"/>
              <a:t>4/16/2015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419CD8-9132-4382-B37F-01F6FD047742}" type="slidenum">
              <a:rPr lang="en-US" smtClean="0"/>
              <a:t>‹#›</a:t>
            </a:fld>
            <a:endParaRPr lang="en-US"/>
          </a:p>
        </p:txBody>
      </p:sp>
    </p:spTree>
    <p:extLst>
      <p:ext uri="{BB962C8B-B14F-4D97-AF65-F5344CB8AC3E}">
        <p14:creationId xmlns:p14="http://schemas.microsoft.com/office/powerpoint/2010/main" val="40829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F31C5E-BAAE-4F03-8148-28682CE3209D}" type="datetimeFigureOut">
              <a:rPr lang="en-US" smtClean="0"/>
              <a:t>4/16/2015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419CD8-9132-4382-B37F-01F6FD047742}" type="slidenum">
              <a:rPr lang="en-US" smtClean="0"/>
              <a:t>‹#›</a:t>
            </a:fld>
            <a:endParaRPr lang="en-US"/>
          </a:p>
        </p:txBody>
      </p:sp>
    </p:spTree>
    <p:extLst>
      <p:ext uri="{BB962C8B-B14F-4D97-AF65-F5344CB8AC3E}">
        <p14:creationId xmlns:p14="http://schemas.microsoft.com/office/powerpoint/2010/main" val="2285316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F31C5E-BAAE-4F03-8148-28682CE3209D}" type="datetimeFigureOut">
              <a:rPr lang="en-US" smtClean="0"/>
              <a:t>4/16/2015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419CD8-9132-4382-B37F-01F6FD047742}" type="slidenum">
              <a:rPr lang="en-US" smtClean="0"/>
              <a:t>‹#›</a:t>
            </a:fld>
            <a:endParaRPr lang="en-US"/>
          </a:p>
        </p:txBody>
      </p:sp>
    </p:spTree>
    <p:extLst>
      <p:ext uri="{BB962C8B-B14F-4D97-AF65-F5344CB8AC3E}">
        <p14:creationId xmlns:p14="http://schemas.microsoft.com/office/powerpoint/2010/main" val="531136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F31C5E-BAAE-4F03-8148-28682CE3209D}" type="datetimeFigureOut">
              <a:rPr lang="en-US" smtClean="0"/>
              <a:t>4/16/2015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19CD8-9132-4382-B37F-01F6FD047742}" type="slidenum">
              <a:rPr lang="en-US" smtClean="0"/>
              <a:t>‹#›</a:t>
            </a:fld>
            <a:endParaRPr lang="en-US"/>
          </a:p>
        </p:txBody>
      </p:sp>
    </p:spTree>
    <p:extLst>
      <p:ext uri="{BB962C8B-B14F-4D97-AF65-F5344CB8AC3E}">
        <p14:creationId xmlns:p14="http://schemas.microsoft.com/office/powerpoint/2010/main" val="3098519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F31C5E-BAAE-4F03-8148-28682CE3209D}" type="datetimeFigureOut">
              <a:rPr lang="en-US" smtClean="0"/>
              <a:t>4/16/2015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19CD8-9132-4382-B37F-01F6FD047742}" type="slidenum">
              <a:rPr lang="en-US" smtClean="0"/>
              <a:t>‹#›</a:t>
            </a:fld>
            <a:endParaRPr lang="en-US"/>
          </a:p>
        </p:txBody>
      </p:sp>
    </p:spTree>
    <p:extLst>
      <p:ext uri="{BB962C8B-B14F-4D97-AF65-F5344CB8AC3E}">
        <p14:creationId xmlns:p14="http://schemas.microsoft.com/office/powerpoint/2010/main" val="467361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F31C5E-BAAE-4F03-8148-28682CE3209D}" type="datetimeFigureOut">
              <a:rPr lang="en-US" smtClean="0"/>
              <a:t>4/16/2015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19CD8-9132-4382-B37F-01F6FD047742}" type="slidenum">
              <a:rPr lang="en-US" smtClean="0"/>
              <a:t>‹#›</a:t>
            </a:fld>
            <a:endParaRPr lang="en-US"/>
          </a:p>
        </p:txBody>
      </p:sp>
    </p:spTree>
    <p:extLst>
      <p:ext uri="{BB962C8B-B14F-4D97-AF65-F5344CB8AC3E}">
        <p14:creationId xmlns:p14="http://schemas.microsoft.com/office/powerpoint/2010/main" val="1766262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Atomic Bomb</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69461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Arguments for:</a:t>
            </a:r>
            <a:endParaRPr lang="en-US" dirty="0"/>
          </a:p>
        </p:txBody>
      </p:sp>
      <p:sp>
        <p:nvSpPr>
          <p:cNvPr id="3" name="Content Placeholder 2"/>
          <p:cNvSpPr>
            <a:spLocks noGrp="1"/>
          </p:cNvSpPr>
          <p:nvPr>
            <p:ph idx="1"/>
          </p:nvPr>
        </p:nvSpPr>
        <p:spPr/>
        <p:txBody>
          <a:bodyPr/>
          <a:lstStyle/>
          <a:p>
            <a:r>
              <a:rPr lang="en-US" dirty="0" smtClean="0"/>
              <a:t>Manhattan Project was expensive (needed to use the bombs)</a:t>
            </a:r>
          </a:p>
          <a:p>
            <a:r>
              <a:rPr lang="en-US" dirty="0" smtClean="0"/>
              <a:t>Gave Japan clear warning</a:t>
            </a:r>
          </a:p>
          <a:p>
            <a:endParaRPr lang="en-US" dirty="0"/>
          </a:p>
        </p:txBody>
      </p:sp>
    </p:spTree>
    <p:extLst>
      <p:ext uri="{BB962C8B-B14F-4D97-AF65-F5344CB8AC3E}">
        <p14:creationId xmlns:p14="http://schemas.microsoft.com/office/powerpoint/2010/main" val="1016040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Preferable to Invasion</a:t>
            </a:r>
            <a:endParaRPr lang="en-US" dirty="0"/>
          </a:p>
        </p:txBody>
      </p:sp>
      <p:sp>
        <p:nvSpPr>
          <p:cNvPr id="3" name="Content Placeholder 2"/>
          <p:cNvSpPr>
            <a:spLocks noGrp="1"/>
          </p:cNvSpPr>
          <p:nvPr>
            <p:ph idx="1"/>
          </p:nvPr>
        </p:nvSpPr>
        <p:spPr>
          <a:xfrm>
            <a:off x="457200" y="1600200"/>
            <a:ext cx="8229600" cy="5105400"/>
          </a:xfrm>
        </p:spPr>
        <p:txBody>
          <a:bodyPr>
            <a:normAutofit lnSpcReduction="10000"/>
          </a:bodyPr>
          <a:lstStyle/>
          <a:p>
            <a:r>
              <a:rPr lang="en-US" dirty="0" smtClean="0"/>
              <a:t>It is believed massive </a:t>
            </a:r>
            <a:r>
              <a:rPr lang="en-US" dirty="0"/>
              <a:t>casualties on both sides would have occurred in Operation Downfall, the planned invasion of Japan</a:t>
            </a:r>
            <a:r>
              <a:rPr lang="en-US" dirty="0" smtClean="0"/>
              <a:t>.</a:t>
            </a:r>
          </a:p>
          <a:p>
            <a:pPr lvl="1"/>
            <a:r>
              <a:rPr lang="en-US" dirty="0" smtClean="0"/>
              <a:t>Japanese were fighting more relentlessly the closer the fighting got to Japanese mainland.</a:t>
            </a:r>
          </a:p>
          <a:p>
            <a:pPr lvl="1"/>
            <a:r>
              <a:rPr lang="en-US" dirty="0" smtClean="0"/>
              <a:t>Estimated American casualties to take Japan would be 250,000 to one million men.</a:t>
            </a:r>
          </a:p>
          <a:p>
            <a:pPr lvl="2"/>
            <a:r>
              <a:rPr lang="en-US" dirty="0" smtClean="0"/>
              <a:t>Not including civilian or Japanese casualties.</a:t>
            </a:r>
          </a:p>
          <a:p>
            <a:pPr lvl="3"/>
            <a:r>
              <a:rPr lang="en-US" dirty="0"/>
              <a:t> 200,000 Japanese deaths can be calculated for a short invasion of two weeks, and almost 3 million Japanese deaths if the fighting lasted four months</a:t>
            </a:r>
            <a:r>
              <a:rPr lang="en-US" dirty="0" smtClean="0"/>
              <a:t>.</a:t>
            </a:r>
          </a:p>
          <a:p>
            <a:pPr lvl="3"/>
            <a:r>
              <a:rPr lang="en-US" dirty="0" smtClean="0"/>
              <a:t>Other estimates ranged from 5 to 10 million Japanese deaths.</a:t>
            </a:r>
            <a:endParaRPr lang="en-US" dirty="0"/>
          </a:p>
        </p:txBody>
      </p:sp>
    </p:spTree>
    <p:extLst>
      <p:ext uri="{BB962C8B-B14F-4D97-AF65-F5344CB8AC3E}">
        <p14:creationId xmlns:p14="http://schemas.microsoft.com/office/powerpoint/2010/main" val="3963349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Speedy End to the War Saved Lives</a:t>
            </a:r>
            <a:endParaRPr lang="en-US" dirty="0"/>
          </a:p>
        </p:txBody>
      </p:sp>
      <p:sp>
        <p:nvSpPr>
          <p:cNvPr id="3" name="Content Placeholder 2"/>
          <p:cNvSpPr>
            <a:spLocks noGrp="1"/>
          </p:cNvSpPr>
          <p:nvPr>
            <p:ph idx="1"/>
          </p:nvPr>
        </p:nvSpPr>
        <p:spPr/>
        <p:txBody>
          <a:bodyPr/>
          <a:lstStyle/>
          <a:p>
            <a:r>
              <a:rPr lang="en-US" dirty="0" smtClean="0"/>
              <a:t>For China 100,000 to 200,000 died.</a:t>
            </a:r>
          </a:p>
          <a:p>
            <a:r>
              <a:rPr lang="en-US" dirty="0" smtClean="0"/>
              <a:t>Fire-bombing of Tokyo killed over 100,000.</a:t>
            </a:r>
          </a:p>
          <a:p>
            <a:r>
              <a:rPr lang="en-US" dirty="0" smtClean="0"/>
              <a:t>Robert P. Newman </a:t>
            </a:r>
          </a:p>
          <a:p>
            <a:pPr lvl="1"/>
            <a:r>
              <a:rPr lang="en-US" dirty="0" smtClean="0"/>
              <a:t>Argued that each month that the war continued would have produced deaths of 'upwards of 250,000 people, mostly Asian but some Westerners.’</a:t>
            </a:r>
          </a:p>
        </p:txBody>
      </p:sp>
    </p:spTree>
    <p:extLst>
      <p:ext uri="{BB962C8B-B14F-4D97-AF65-F5344CB8AC3E}">
        <p14:creationId xmlns:p14="http://schemas.microsoft.com/office/powerpoint/2010/main" val="528548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of Total War</a:t>
            </a:r>
            <a:endParaRPr lang="en-US" dirty="0"/>
          </a:p>
        </p:txBody>
      </p:sp>
      <p:sp>
        <p:nvSpPr>
          <p:cNvPr id="3" name="Content Placeholder 2"/>
          <p:cNvSpPr>
            <a:spLocks noGrp="1"/>
          </p:cNvSpPr>
          <p:nvPr>
            <p:ph idx="1"/>
          </p:nvPr>
        </p:nvSpPr>
        <p:spPr/>
        <p:txBody>
          <a:bodyPr/>
          <a:lstStyle/>
          <a:p>
            <a:r>
              <a:rPr lang="en-US" dirty="0"/>
              <a:t>Father John A. </a:t>
            </a:r>
            <a:r>
              <a:rPr lang="en-US" dirty="0" err="1"/>
              <a:t>Siemes</a:t>
            </a:r>
            <a:r>
              <a:rPr lang="en-US" dirty="0"/>
              <a:t>, </a:t>
            </a:r>
            <a:r>
              <a:rPr lang="en-US" dirty="0" smtClean="0"/>
              <a:t>professor at </a:t>
            </a:r>
            <a:r>
              <a:rPr lang="en-US" dirty="0"/>
              <a:t>Tokyo's Catholic </a:t>
            </a:r>
            <a:r>
              <a:rPr lang="en-US" dirty="0" smtClean="0"/>
              <a:t>University (also an eyewitness):</a:t>
            </a:r>
            <a:endParaRPr lang="en-US" dirty="0"/>
          </a:p>
          <a:p>
            <a:pPr lvl="1"/>
            <a:r>
              <a:rPr lang="en-US" dirty="0" smtClean="0">
                <a:effectLst/>
              </a:rPr>
              <a:t>“We have discussed among ourselves the ethics of the use of the bomb... It seems logical to me that he who supports total war in principle cannot complain of war against </a:t>
            </a:r>
            <a:r>
              <a:rPr lang="en-US" smtClean="0">
                <a:effectLst/>
              </a:rPr>
              <a:t>civilians.”</a:t>
            </a:r>
            <a:endParaRPr lang="en-US" dirty="0">
              <a:effectLst/>
            </a:endParaRPr>
          </a:p>
        </p:txBody>
      </p:sp>
    </p:spTree>
    <p:extLst>
      <p:ext uri="{BB962C8B-B14F-4D97-AF65-F5344CB8AC3E}">
        <p14:creationId xmlns:p14="http://schemas.microsoft.com/office/powerpoint/2010/main" val="2731162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Argument against using it.</a:t>
            </a:r>
            <a:endParaRPr lang="en-US" dirty="0"/>
          </a:p>
        </p:txBody>
      </p:sp>
      <p:sp>
        <p:nvSpPr>
          <p:cNvPr id="3" name="Content Placeholder 2"/>
          <p:cNvSpPr>
            <a:spLocks noGrp="1"/>
          </p:cNvSpPr>
          <p:nvPr>
            <p:ph idx="1"/>
          </p:nvPr>
        </p:nvSpPr>
        <p:spPr/>
        <p:txBody>
          <a:bodyPr/>
          <a:lstStyle/>
          <a:p>
            <a:r>
              <a:rPr lang="en-US" dirty="0" smtClean="0"/>
              <a:t>It was used as a warning for the Soviets.</a:t>
            </a:r>
          </a:p>
          <a:p>
            <a:r>
              <a:rPr lang="en-US" dirty="0" smtClean="0"/>
              <a:t>Japan was about to surrender.</a:t>
            </a:r>
          </a:p>
          <a:p>
            <a:r>
              <a:rPr lang="en-US" dirty="0" smtClean="0"/>
              <a:t>Japan would have surrendered if they could have kept their emperor. </a:t>
            </a:r>
            <a:endParaRPr lang="en-US" dirty="0"/>
          </a:p>
        </p:txBody>
      </p:sp>
    </p:spTree>
    <p:extLst>
      <p:ext uri="{BB962C8B-B14F-4D97-AF65-F5344CB8AC3E}">
        <p14:creationId xmlns:p14="http://schemas.microsoft.com/office/powerpoint/2010/main" val="3363634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Fundamentally immoral</a:t>
            </a:r>
            <a:endParaRPr lang="en-US" dirty="0"/>
          </a:p>
        </p:txBody>
      </p:sp>
      <p:sp>
        <p:nvSpPr>
          <p:cNvPr id="3" name="Content Placeholder 2"/>
          <p:cNvSpPr>
            <a:spLocks noGrp="1"/>
          </p:cNvSpPr>
          <p:nvPr>
            <p:ph idx="1"/>
          </p:nvPr>
        </p:nvSpPr>
        <p:spPr/>
        <p:txBody>
          <a:bodyPr/>
          <a:lstStyle/>
          <a:p>
            <a:r>
              <a:rPr lang="en-US" dirty="0" smtClean="0"/>
              <a:t>“As </a:t>
            </a:r>
            <a:r>
              <a:rPr lang="en-US" dirty="0"/>
              <a:t>American Christians, we are deeply penitent for the irresponsible use already made of the atomic bomb. We are agreed that, whatever be one's judgment of the war in principle, the surprise bombings of Hiroshima and Nagasaki are morally indefensible</a:t>
            </a:r>
            <a:r>
              <a:rPr lang="en-US" dirty="0" smtClean="0"/>
              <a:t>.”</a:t>
            </a:r>
            <a:endParaRPr lang="en-US" dirty="0"/>
          </a:p>
        </p:txBody>
      </p:sp>
    </p:spTree>
    <p:extLst>
      <p:ext uri="{BB962C8B-B14F-4D97-AF65-F5344CB8AC3E}">
        <p14:creationId xmlns:p14="http://schemas.microsoft.com/office/powerpoint/2010/main" val="403424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Continuation of Previous Behavior</a:t>
            </a:r>
            <a:endParaRPr lang="en-US" dirty="0"/>
          </a:p>
        </p:txBody>
      </p:sp>
      <p:sp>
        <p:nvSpPr>
          <p:cNvPr id="3" name="Content Placeholder 2"/>
          <p:cNvSpPr>
            <a:spLocks noGrp="1"/>
          </p:cNvSpPr>
          <p:nvPr>
            <p:ph idx="1"/>
          </p:nvPr>
        </p:nvSpPr>
        <p:spPr>
          <a:xfrm>
            <a:off x="457200" y="1600200"/>
            <a:ext cx="5486400" cy="4525963"/>
          </a:xfrm>
        </p:spPr>
        <p:txBody>
          <a:bodyPr/>
          <a:lstStyle/>
          <a:p>
            <a:r>
              <a:rPr lang="en-US" dirty="0" smtClean="0"/>
              <a:t>Fire-bombings of Tokyo</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286000"/>
            <a:ext cx="7206420" cy="412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0462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Bombings as War Crimes</a:t>
            </a:r>
            <a:endParaRPr lang="en-US" dirty="0"/>
          </a:p>
        </p:txBody>
      </p:sp>
      <p:sp>
        <p:nvSpPr>
          <p:cNvPr id="3" name="Content Placeholder 2"/>
          <p:cNvSpPr>
            <a:spLocks noGrp="1"/>
          </p:cNvSpPr>
          <p:nvPr>
            <p:ph idx="1"/>
          </p:nvPr>
        </p:nvSpPr>
        <p:spPr/>
        <p:txBody>
          <a:bodyPr>
            <a:normAutofit fontScale="85000" lnSpcReduction="10000"/>
          </a:bodyPr>
          <a:lstStyle/>
          <a:p>
            <a:r>
              <a:rPr lang="en-US" dirty="0"/>
              <a:t>In the documentary </a:t>
            </a:r>
            <a:r>
              <a:rPr lang="en-US" i="1" dirty="0"/>
              <a:t>The Fog of War</a:t>
            </a:r>
            <a:r>
              <a:rPr lang="en-US" dirty="0"/>
              <a:t>, former U.S. Secretary of Defense Robert S. McNamara recalls General Curtis </a:t>
            </a:r>
            <a:r>
              <a:rPr lang="en-US" dirty="0" err="1"/>
              <a:t>LeMay</a:t>
            </a:r>
            <a:r>
              <a:rPr lang="en-US" dirty="0"/>
              <a:t>, who relayed the Presidential order to drop nuclear bombs on </a:t>
            </a:r>
            <a:r>
              <a:rPr lang="en-US" dirty="0" smtClean="0"/>
              <a:t>Japan,</a:t>
            </a:r>
            <a:r>
              <a:rPr lang="en-US" baseline="30000" dirty="0"/>
              <a:t> </a:t>
            </a:r>
            <a:r>
              <a:rPr lang="en-US" dirty="0" smtClean="0"/>
              <a:t>said</a:t>
            </a:r>
            <a:r>
              <a:rPr lang="en-US" dirty="0"/>
              <a:t>:</a:t>
            </a:r>
          </a:p>
          <a:p>
            <a:r>
              <a:rPr lang="en-US" dirty="0" smtClean="0">
                <a:effectLst/>
              </a:rPr>
              <a:t>"If we'd lost the war, we'd all have been prosecuted as war criminals." And I think he's right. He, and I'd say I, were behaving as war criminals. </a:t>
            </a:r>
            <a:r>
              <a:rPr lang="en-US" dirty="0" err="1" smtClean="0">
                <a:effectLst/>
              </a:rPr>
              <a:t>LeMay</a:t>
            </a:r>
            <a:r>
              <a:rPr lang="en-US" dirty="0" smtClean="0">
                <a:effectLst/>
              </a:rPr>
              <a:t> recognized that what he was doing would be thought immoral if his side had lost. But what makes it immoral if you lose and not immoral if you win?</a:t>
            </a:r>
          </a:p>
          <a:p>
            <a:endParaRPr lang="en-US" dirty="0"/>
          </a:p>
        </p:txBody>
      </p:sp>
    </p:spTree>
    <p:extLst>
      <p:ext uri="{BB962C8B-B14F-4D97-AF65-F5344CB8AC3E}">
        <p14:creationId xmlns:p14="http://schemas.microsoft.com/office/powerpoint/2010/main" val="2668385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Militarily Unnecessary</a:t>
            </a:r>
            <a:endParaRPr lang="en-US" dirty="0"/>
          </a:p>
        </p:txBody>
      </p:sp>
      <p:sp>
        <p:nvSpPr>
          <p:cNvPr id="3" name="Content Placeholder 2"/>
          <p:cNvSpPr>
            <a:spLocks noGrp="1"/>
          </p:cNvSpPr>
          <p:nvPr>
            <p:ph idx="1"/>
          </p:nvPr>
        </p:nvSpPr>
        <p:spPr>
          <a:xfrm>
            <a:off x="457200" y="1600200"/>
            <a:ext cx="8229600" cy="4800600"/>
          </a:xfrm>
        </p:spPr>
        <p:txBody>
          <a:bodyPr>
            <a:normAutofit fontScale="85000" lnSpcReduction="20000"/>
          </a:bodyPr>
          <a:lstStyle/>
          <a:p>
            <a:r>
              <a:rPr lang="en-US" dirty="0" smtClean="0"/>
              <a:t>Eisenhower</a:t>
            </a:r>
          </a:p>
          <a:p>
            <a:pPr lvl="1"/>
            <a:r>
              <a:rPr lang="en-US" dirty="0" smtClean="0"/>
              <a:t>“In </a:t>
            </a:r>
            <a:r>
              <a:rPr lang="en-US" dirty="0"/>
              <a:t>1945 Secretary of War Stimson, visiting my headquarters in Germany, informed me that our government was preparing to drop an atomic bomb on Japan. I was one of those who felt that there were a number of cogent reasons to question the wisdom of such an act. During his recitation of the relevant facts, I had been conscious of a feeling of depression and so I voiced to him my grave misgivings, first on the basis of my belief that Japan was already defeated and that dropping the bomb was completely unnecessary, and secondly because I thought that our country should avoid shocking world opinion by the use of a weapon whose employment was, I thought, no longer mandatory as a measure to save American lives</a:t>
            </a:r>
            <a:r>
              <a:rPr lang="en-US" dirty="0" smtClean="0"/>
              <a:t>.”</a:t>
            </a:r>
            <a:endParaRPr lang="en-US" dirty="0"/>
          </a:p>
        </p:txBody>
      </p:sp>
    </p:spTree>
    <p:extLst>
      <p:ext uri="{BB962C8B-B14F-4D97-AF65-F5344CB8AC3E}">
        <p14:creationId xmlns:p14="http://schemas.microsoft.com/office/powerpoint/2010/main" val="284007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Militarily Unnecessary</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dirty="0"/>
              <a:t> Fleet Admiral Chester W. </a:t>
            </a:r>
            <a:r>
              <a:rPr lang="en-US" dirty="0" smtClean="0"/>
              <a:t>Nimitz</a:t>
            </a:r>
          </a:p>
          <a:p>
            <a:pPr lvl="1"/>
            <a:r>
              <a:rPr lang="en-US" dirty="0" smtClean="0">
                <a:effectLst/>
              </a:rPr>
              <a:t>“The Japanese had, in fact, already sued for peace. The atomic bomb played no decisive part, from a purely military point of view, in the defeat of Japan." </a:t>
            </a:r>
            <a:endParaRPr lang="en-US" dirty="0" smtClean="0"/>
          </a:p>
          <a:p>
            <a:r>
              <a:rPr lang="en-US" dirty="0" smtClean="0"/>
              <a:t>Fleet Admiral William Leahy</a:t>
            </a:r>
          </a:p>
          <a:p>
            <a:pPr lvl="1"/>
            <a:r>
              <a:rPr lang="en-US" dirty="0" smtClean="0">
                <a:effectLst/>
              </a:rPr>
              <a:t>“The use of [the atomic bombs] at Hiroshima and Nagasaki was of no material assistance in our war against Japan. The Japanese were already defeated and ready to surrender because of the effective sea blockade and the successful bombing with conventional weapons... The lethal possibilities of atomic warfare in the future are frightening.”</a:t>
            </a:r>
          </a:p>
        </p:txBody>
      </p:sp>
    </p:spTree>
    <p:extLst>
      <p:ext uri="{BB962C8B-B14F-4D97-AF65-F5344CB8AC3E}">
        <p14:creationId xmlns:p14="http://schemas.microsoft.com/office/powerpoint/2010/main" val="199804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Terrorism</a:t>
            </a:r>
            <a:endParaRPr lang="en-US" dirty="0"/>
          </a:p>
        </p:txBody>
      </p:sp>
      <p:sp>
        <p:nvSpPr>
          <p:cNvPr id="3" name="Content Placeholder 2"/>
          <p:cNvSpPr>
            <a:spLocks noGrp="1"/>
          </p:cNvSpPr>
          <p:nvPr>
            <p:ph idx="1"/>
          </p:nvPr>
        </p:nvSpPr>
        <p:spPr/>
        <p:txBody>
          <a:bodyPr/>
          <a:lstStyle/>
          <a:p>
            <a:r>
              <a:rPr lang="en-US" dirty="0"/>
              <a:t>Historical accounts indicate the decision to use the atomic bombs was made in order to provoke a surrender of Japan by use of an awe-inspiring power. These observations have caused Michael </a:t>
            </a:r>
            <a:r>
              <a:rPr lang="en-US" dirty="0" err="1"/>
              <a:t>Walzer</a:t>
            </a:r>
            <a:r>
              <a:rPr lang="en-US" dirty="0"/>
              <a:t> to state the incident was an act of "war terrorism: the effort to kill civilians in such large numbers that their government is forced to surrender. Hiroshima seems to me the classic case."</a:t>
            </a:r>
          </a:p>
        </p:txBody>
      </p:sp>
    </p:spTree>
    <p:extLst>
      <p:ext uri="{BB962C8B-B14F-4D97-AF65-F5344CB8AC3E}">
        <p14:creationId xmlns:p14="http://schemas.microsoft.com/office/powerpoint/2010/main" val="529088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Nagasaki Bombing Unnecessary</a:t>
            </a:r>
            <a:endParaRPr lang="en-US" dirty="0"/>
          </a:p>
        </p:txBody>
      </p:sp>
      <p:sp>
        <p:nvSpPr>
          <p:cNvPr id="3" name="Content Placeholder 2"/>
          <p:cNvSpPr>
            <a:spLocks noGrp="1"/>
          </p:cNvSpPr>
          <p:nvPr>
            <p:ph idx="1"/>
          </p:nvPr>
        </p:nvSpPr>
        <p:spPr/>
        <p:txBody>
          <a:bodyPr/>
          <a:lstStyle/>
          <a:p>
            <a:r>
              <a:rPr lang="en-US" dirty="0" smtClean="0"/>
              <a:t>Came 3 days after Hiroshima</a:t>
            </a:r>
          </a:p>
          <a:p>
            <a:r>
              <a:rPr lang="en-US" dirty="0" smtClean="0"/>
              <a:t>Full devastation was still unknown</a:t>
            </a:r>
          </a:p>
          <a:p>
            <a:pPr lvl="1"/>
            <a:r>
              <a:rPr lang="en-US" dirty="0" smtClean="0"/>
              <a:t>Thus Japan didn’t comprehend what it meant.</a:t>
            </a:r>
          </a:p>
          <a:p>
            <a:r>
              <a:rPr lang="en-US" dirty="0" smtClean="0"/>
              <a:t>Some argue the second bomb was “unnecessary”.</a:t>
            </a:r>
            <a:endParaRPr lang="en-US" dirty="0"/>
          </a:p>
        </p:txBody>
      </p:sp>
    </p:spTree>
    <p:extLst>
      <p:ext uri="{BB962C8B-B14F-4D97-AF65-F5344CB8AC3E}">
        <p14:creationId xmlns:p14="http://schemas.microsoft.com/office/powerpoint/2010/main" val="36325199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440</Words>
  <Application>Microsoft Office PowerPoint</Application>
  <PresentationFormat>On-screen Show (4:3)</PresentationFormat>
  <Paragraphs>45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Atomic Bomb</vt:lpstr>
      <vt:lpstr>Argument against using it.</vt:lpstr>
      <vt:lpstr>Fundamentally immoral</vt:lpstr>
      <vt:lpstr>Continuation of Previous Behavior</vt:lpstr>
      <vt:lpstr>Bombings as War Crimes</vt:lpstr>
      <vt:lpstr>Militarily Unnecessary</vt:lpstr>
      <vt:lpstr>Militarily Unnecessary</vt:lpstr>
      <vt:lpstr>State Terrorism</vt:lpstr>
      <vt:lpstr>Nagasaki Bombing Unnecessary</vt:lpstr>
      <vt:lpstr>Arguments for:</vt:lpstr>
      <vt:lpstr>Preferable to Invasion</vt:lpstr>
      <vt:lpstr>Speedy End to the War Saved Lives</vt:lpstr>
      <vt:lpstr>Part of Total War</vt:lpstr>
    </vt:vector>
  </TitlesOfParts>
  <Company>WCSD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Atomic Bomb</dc:title>
  <dc:creator>WCSD</dc:creator>
  <cp:lastModifiedBy>WCSD</cp:lastModifiedBy>
  <cp:revision>10</cp:revision>
  <dcterms:created xsi:type="dcterms:W3CDTF">2015-04-16T12:35:13Z</dcterms:created>
  <dcterms:modified xsi:type="dcterms:W3CDTF">2015-04-16T14:33:20Z</dcterms:modified>
</cp:coreProperties>
</file>