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5" r:id="rId10"/>
    <p:sldId id="266" r:id="rId11"/>
    <p:sldId id="267" r:id="rId12"/>
    <p:sldId id="264" r:id="rId13"/>
    <p:sldId id="263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3189-AAEC-4D69-B429-BC5CEF0EF884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09B0-830A-4163-87C7-26F18B4B0F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3189-AAEC-4D69-B429-BC5CEF0EF884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09B0-830A-4163-87C7-26F18B4B0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3189-AAEC-4D69-B429-BC5CEF0EF884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09B0-830A-4163-87C7-26F18B4B0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3189-AAEC-4D69-B429-BC5CEF0EF884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09B0-830A-4163-87C7-26F18B4B0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3189-AAEC-4D69-B429-BC5CEF0EF884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09B0-830A-4163-87C7-26F18B4B0F9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3189-AAEC-4D69-B429-BC5CEF0EF884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09B0-830A-4163-87C7-26F18B4B0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3189-AAEC-4D69-B429-BC5CEF0EF884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09B0-830A-4163-87C7-26F18B4B0F9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3189-AAEC-4D69-B429-BC5CEF0EF884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09B0-830A-4163-87C7-26F18B4B0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3189-AAEC-4D69-B429-BC5CEF0EF884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09B0-830A-4163-87C7-26F18B4B0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3189-AAEC-4D69-B429-BC5CEF0EF884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09B0-830A-4163-87C7-26F18B4B0F9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3189-AAEC-4D69-B429-BC5CEF0EF884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09B0-830A-4163-87C7-26F18B4B0F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7D73189-AAEC-4D69-B429-BC5CEF0EF884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E7709B0-830A-4163-87C7-26F18B4B0F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Ancient Rome and Christianity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Pre-IB World History: Chapter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37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379393"/>
            <a:ext cx="96202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731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0725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827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Colosseum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Gladiators</a:t>
            </a:r>
          </a:p>
          <a:p>
            <a:pPr lvl="1"/>
            <a:r>
              <a:rPr lang="en-US" dirty="0" smtClean="0"/>
              <a:t>Wild animals</a:t>
            </a:r>
          </a:p>
          <a:p>
            <a:pPr lvl="2"/>
            <a:r>
              <a:rPr lang="en-US" dirty="0" smtClean="0"/>
              <a:t>Hunts</a:t>
            </a:r>
          </a:p>
          <a:p>
            <a:pPr lvl="2"/>
            <a:r>
              <a:rPr lang="en-US" dirty="0" smtClean="0"/>
              <a:t>Man vs. Beast</a:t>
            </a:r>
          </a:p>
          <a:p>
            <a:pPr lvl="1"/>
            <a:r>
              <a:rPr lang="en-US" dirty="0" smtClean="0"/>
              <a:t>Chariot racing</a:t>
            </a:r>
          </a:p>
          <a:p>
            <a:pPr lvl="1"/>
            <a:r>
              <a:rPr lang="en-US" dirty="0" smtClean="0"/>
              <a:t>Sea battles</a:t>
            </a:r>
          </a:p>
          <a:p>
            <a:pPr lvl="1"/>
            <a:r>
              <a:rPr lang="en-US" dirty="0" smtClean="0"/>
              <a:t>Executions</a:t>
            </a:r>
          </a:p>
          <a:p>
            <a:pPr lvl="1"/>
            <a:r>
              <a:rPr lang="en-US" dirty="0" smtClean="0"/>
              <a:t>Re-enactments</a:t>
            </a:r>
          </a:p>
          <a:p>
            <a:pPr lvl="1"/>
            <a:r>
              <a:rPr lang="en-US" dirty="0" smtClean="0"/>
              <a:t>Dramas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7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Utilized concrete</a:t>
            </a:r>
          </a:p>
          <a:p>
            <a:pPr lvl="1"/>
            <a:r>
              <a:rPr lang="en-US" dirty="0" smtClean="0"/>
              <a:t>Developed the rounded dome</a:t>
            </a:r>
          </a:p>
          <a:p>
            <a:r>
              <a:rPr lang="en-US" dirty="0" smtClean="0"/>
              <a:t>Laws</a:t>
            </a:r>
          </a:p>
          <a:p>
            <a:pPr lvl="1"/>
            <a:r>
              <a:rPr lang="en-US" dirty="0" smtClean="0"/>
              <a:t>Two Codes</a:t>
            </a:r>
          </a:p>
          <a:p>
            <a:pPr lvl="2"/>
            <a:r>
              <a:rPr lang="en-US" dirty="0" smtClean="0"/>
              <a:t>Civil law- applied to Roman citizens.</a:t>
            </a:r>
          </a:p>
          <a:p>
            <a:pPr lvl="2"/>
            <a:r>
              <a:rPr lang="en-US" dirty="0" smtClean="0"/>
              <a:t>Law of nations- applied to people under Roman control, both citizens and non-citizens.</a:t>
            </a:r>
          </a:p>
          <a:p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Romans rely on Greeks for scientific advancements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39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Rome takes control of Israel</a:t>
            </a:r>
          </a:p>
          <a:p>
            <a:pPr lvl="1"/>
            <a:r>
              <a:rPr lang="en-US" dirty="0" smtClean="0"/>
              <a:t>Some willing to reluctantly live under Roman rule</a:t>
            </a:r>
          </a:p>
          <a:p>
            <a:pPr lvl="2"/>
            <a:r>
              <a:rPr lang="en-US" dirty="0" smtClean="0"/>
              <a:t>Zealots were not and called Jews to revolt</a:t>
            </a:r>
          </a:p>
          <a:p>
            <a:pPr lvl="2"/>
            <a:r>
              <a:rPr lang="en-US" dirty="0" smtClean="0"/>
              <a:t>Many expected the messiah to come liberate Israel</a:t>
            </a:r>
          </a:p>
          <a:p>
            <a:pPr lvl="3"/>
            <a:r>
              <a:rPr lang="en-US" dirty="0" smtClean="0"/>
              <a:t>Jesus is very different than what is expected.</a:t>
            </a:r>
          </a:p>
          <a:p>
            <a:r>
              <a:rPr lang="en-US" dirty="0" smtClean="0"/>
              <a:t>Christianity spreads</a:t>
            </a:r>
          </a:p>
          <a:p>
            <a:pPr lvl="1"/>
            <a:r>
              <a:rPr lang="en-US" dirty="0" smtClean="0"/>
              <a:t>Initially Christians are persecuted</a:t>
            </a:r>
          </a:p>
          <a:p>
            <a:pPr lvl="2"/>
            <a:r>
              <a:rPr lang="en-US" dirty="0" smtClean="0"/>
              <a:t>Crucified, stoned, fed to lions</a:t>
            </a:r>
          </a:p>
          <a:p>
            <a:pPr lvl="1"/>
            <a:r>
              <a:rPr lang="en-US" dirty="0" smtClean="0"/>
              <a:t>Constantine issues the Edict of Milan</a:t>
            </a:r>
          </a:p>
          <a:p>
            <a:pPr lvl="2"/>
            <a:r>
              <a:rPr lang="en-US" dirty="0" smtClean="0"/>
              <a:t>Grants religious freedom to Roman citizens</a:t>
            </a:r>
          </a:p>
          <a:p>
            <a:pPr lvl="2"/>
            <a:r>
              <a:rPr lang="en-US" dirty="0" smtClean="0"/>
              <a:t>Theodosius makes Christianity the official religion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10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Attraction of 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Jesus’ teachings receive widespread support</a:t>
            </a:r>
          </a:p>
          <a:p>
            <a:pPr lvl="1"/>
            <a:r>
              <a:rPr lang="en-US" dirty="0" smtClean="0"/>
              <a:t>Love</a:t>
            </a:r>
          </a:p>
          <a:p>
            <a:pPr lvl="1"/>
            <a:r>
              <a:rPr lang="en-US" dirty="0" smtClean="0"/>
              <a:t>Compassion &amp; forgiveness</a:t>
            </a:r>
          </a:p>
          <a:p>
            <a:pPr lvl="1"/>
            <a:r>
              <a:rPr lang="en-US" dirty="0" smtClean="0"/>
              <a:t>Eternal life</a:t>
            </a:r>
          </a:p>
          <a:p>
            <a:pPr lvl="1"/>
            <a:r>
              <a:rPr lang="en-US" dirty="0" smtClean="0"/>
              <a:t>Moderation appealed to Greek philosophies (Stoics)</a:t>
            </a:r>
          </a:p>
          <a:p>
            <a:r>
              <a:rPr lang="en-US" dirty="0" smtClean="0"/>
              <a:t>Christianity promoted equality</a:t>
            </a:r>
          </a:p>
          <a:p>
            <a:r>
              <a:rPr lang="en-US" dirty="0" smtClean="0"/>
              <a:t>Followers of Jesus were persistent</a:t>
            </a:r>
          </a:p>
          <a:p>
            <a:r>
              <a:rPr lang="en-US" dirty="0" smtClean="0"/>
              <a:t>Christians become martyrs </a:t>
            </a:r>
          </a:p>
          <a:p>
            <a:pPr lvl="1"/>
            <a:r>
              <a:rPr lang="en-US" dirty="0" smtClean="0"/>
              <a:t>Earn respect and sympathy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15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 Declines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instability</a:t>
            </a:r>
          </a:p>
          <a:p>
            <a:pPr lvl="1"/>
            <a:r>
              <a:rPr lang="en-US" dirty="0" smtClean="0"/>
              <a:t>26 emperors in 50 years</a:t>
            </a:r>
          </a:p>
          <a:p>
            <a:r>
              <a:rPr lang="en-US" dirty="0" smtClean="0"/>
              <a:t>Economic problems</a:t>
            </a:r>
          </a:p>
          <a:p>
            <a:pPr lvl="1"/>
            <a:r>
              <a:rPr lang="en-US" dirty="0" smtClean="0"/>
              <a:t>High taxes</a:t>
            </a:r>
          </a:p>
          <a:p>
            <a:pPr lvl="1"/>
            <a:r>
              <a:rPr lang="en-US" smtClean="0"/>
              <a:t>Farmland over-cultivated</a:t>
            </a:r>
          </a:p>
          <a:p>
            <a:r>
              <a:rPr lang="en-US" dirty="0" smtClean="0"/>
              <a:t>Huns begin pushing into Germanic lands</a:t>
            </a:r>
          </a:p>
          <a:p>
            <a:pPr lvl="1"/>
            <a:r>
              <a:rPr lang="en-US" dirty="0" smtClean="0"/>
              <a:t>Caused Germanic people to begin attacking  Roman territory.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3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Rome- “the city on seven hills”</a:t>
            </a:r>
          </a:p>
          <a:p>
            <a:r>
              <a:rPr lang="en-US" dirty="0" smtClean="0"/>
              <a:t>Etruscans- people living just north of Rome.</a:t>
            </a:r>
          </a:p>
          <a:p>
            <a:pPr lvl="1"/>
            <a:r>
              <a:rPr lang="en-US" dirty="0" smtClean="0"/>
              <a:t>Developed the arch (adopted by the Romans)</a:t>
            </a:r>
          </a:p>
          <a:p>
            <a:r>
              <a:rPr lang="en-US" dirty="0" smtClean="0"/>
              <a:t>Drive out Etruscan ruler and establish </a:t>
            </a:r>
            <a:r>
              <a:rPr lang="en-US" i="1" dirty="0" smtClean="0"/>
              <a:t>res </a:t>
            </a:r>
            <a:r>
              <a:rPr lang="en-US" i="1" dirty="0" err="1" smtClean="0"/>
              <a:t>publica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“that which belongs to the people”</a:t>
            </a:r>
          </a:p>
          <a:p>
            <a:pPr lvl="1"/>
            <a:r>
              <a:rPr lang="en-US" dirty="0" smtClean="0"/>
              <a:t>A republic- to keep any individual from too much power.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1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Patricians</a:t>
            </a:r>
          </a:p>
          <a:p>
            <a:pPr lvl="1"/>
            <a:r>
              <a:rPr lang="en-US" dirty="0" smtClean="0"/>
              <a:t>Land holding upper class.</a:t>
            </a:r>
          </a:p>
          <a:p>
            <a:pPr lvl="1"/>
            <a:r>
              <a:rPr lang="en-US" dirty="0" smtClean="0"/>
              <a:t>At first, were the only ones to be government officials.</a:t>
            </a:r>
          </a:p>
          <a:p>
            <a:r>
              <a:rPr lang="en-US" dirty="0" smtClean="0"/>
              <a:t>Plebeians</a:t>
            </a:r>
          </a:p>
          <a:p>
            <a:pPr lvl="1"/>
            <a:r>
              <a:rPr lang="en-US" dirty="0" smtClean="0"/>
              <a:t>Farmers, merchants, and artisans</a:t>
            </a:r>
          </a:p>
          <a:p>
            <a:pPr lvl="1"/>
            <a:r>
              <a:rPr lang="en-US" dirty="0" smtClean="0"/>
              <a:t>Most of the population</a:t>
            </a:r>
          </a:p>
          <a:p>
            <a:pPr lvl="1"/>
            <a:r>
              <a:rPr lang="en-US" dirty="0" smtClean="0"/>
              <a:t>Eventually allowed to serve as consuls, not be taxed, and become senators.</a:t>
            </a:r>
          </a:p>
          <a:p>
            <a:pPr lvl="1"/>
            <a:r>
              <a:rPr lang="en-US" dirty="0" smtClean="0"/>
              <a:t>Laws of the Twelve Tables- made it possible for the first time for plebeians to appeal a judgment handed down by a patrician judge.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7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Legion</a:t>
            </a:r>
          </a:p>
          <a:p>
            <a:pPr lvl="1"/>
            <a:r>
              <a:rPr lang="en-US" dirty="0" smtClean="0"/>
              <a:t>Basic military unit for the Romans</a:t>
            </a:r>
          </a:p>
          <a:p>
            <a:pPr lvl="1"/>
            <a:r>
              <a:rPr lang="en-US" dirty="0" smtClean="0"/>
              <a:t>Mixed rewards and punishment</a:t>
            </a:r>
          </a:p>
          <a:p>
            <a:pPr lvl="2"/>
            <a:r>
              <a:rPr lang="en-US" dirty="0" smtClean="0"/>
              <a:t>Courage in action won praise and gifts</a:t>
            </a:r>
          </a:p>
          <a:p>
            <a:pPr lvl="2"/>
            <a:r>
              <a:rPr lang="en-US" dirty="0" smtClean="0"/>
              <a:t>Units that fled were punished by having one out of every ten men killed</a:t>
            </a:r>
          </a:p>
          <a:p>
            <a:r>
              <a:rPr lang="en-US" dirty="0" smtClean="0"/>
              <a:t>Roman citizens made good soldiers because they were brought up to value loyalty, courage, and respect for authority.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0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Punic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First Punic War</a:t>
            </a:r>
          </a:p>
          <a:p>
            <a:pPr lvl="1"/>
            <a:r>
              <a:rPr lang="en-US" dirty="0" smtClean="0"/>
              <a:t>Rome defeats Carthage and won the islands of Sicily, Corsica, and Sardinia.</a:t>
            </a:r>
          </a:p>
          <a:p>
            <a:r>
              <a:rPr lang="en-US" dirty="0" smtClean="0"/>
              <a:t>Second Punic War</a:t>
            </a:r>
          </a:p>
          <a:p>
            <a:pPr lvl="1"/>
            <a:r>
              <a:rPr lang="en-US" dirty="0" smtClean="0"/>
              <a:t>Hannibal wants revenge</a:t>
            </a:r>
          </a:p>
          <a:p>
            <a:pPr lvl="2"/>
            <a:r>
              <a:rPr lang="en-US" dirty="0" smtClean="0"/>
              <a:t>Attacks from north (loses a third of his army)</a:t>
            </a:r>
          </a:p>
          <a:p>
            <a:pPr lvl="2"/>
            <a:r>
              <a:rPr lang="en-US" dirty="0" smtClean="0"/>
              <a:t>Surprises Romans </a:t>
            </a:r>
          </a:p>
          <a:p>
            <a:pPr lvl="2"/>
            <a:r>
              <a:rPr lang="en-US" dirty="0" smtClean="0"/>
              <a:t>Wins battle after battle for 15 years but never captured Rome itself</a:t>
            </a:r>
          </a:p>
          <a:p>
            <a:r>
              <a:rPr lang="en-US" dirty="0" smtClean="0"/>
              <a:t>Third Punic War</a:t>
            </a:r>
          </a:p>
          <a:p>
            <a:pPr lvl="1"/>
            <a:r>
              <a:rPr lang="en-US" dirty="0" smtClean="0"/>
              <a:t>Rome in revenge completely destroys Carthage</a:t>
            </a:r>
          </a:p>
          <a:p>
            <a:pPr lvl="2"/>
            <a:r>
              <a:rPr lang="en-US" dirty="0" smtClean="0"/>
              <a:t>Survivors are killed or sold into slavery</a:t>
            </a:r>
          </a:p>
          <a:p>
            <a:pPr lvl="2"/>
            <a:r>
              <a:rPr lang="en-US" dirty="0" smtClean="0"/>
              <a:t>Salt was poured over the earth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43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use of representatives. </a:t>
            </a:r>
          </a:p>
          <a:p>
            <a:pPr lvl="1"/>
            <a:r>
              <a:rPr lang="en-US" dirty="0" smtClean="0"/>
              <a:t>Rome’s case, a senate.</a:t>
            </a:r>
          </a:p>
          <a:p>
            <a:r>
              <a:rPr lang="en-US" dirty="0" smtClean="0"/>
              <a:t>Senate held most power early in Rome’s history</a:t>
            </a:r>
          </a:p>
          <a:p>
            <a:r>
              <a:rPr lang="en-US" dirty="0" smtClean="0"/>
              <a:t>Julius Caesar</a:t>
            </a:r>
          </a:p>
          <a:p>
            <a:pPr lvl="1"/>
            <a:r>
              <a:rPr lang="en-US" dirty="0" smtClean="0"/>
              <a:t>Successful military commander</a:t>
            </a:r>
          </a:p>
          <a:p>
            <a:pPr lvl="1"/>
            <a:r>
              <a:rPr lang="en-US" dirty="0" smtClean="0"/>
              <a:t>Defeats Pompey and his supporters who feared he was becoming too powerful.</a:t>
            </a:r>
          </a:p>
          <a:p>
            <a:pPr lvl="1"/>
            <a:r>
              <a:rPr lang="en-US" dirty="0" smtClean="0"/>
              <a:t>Became the first absolute ruler</a:t>
            </a:r>
          </a:p>
          <a:p>
            <a:pPr lvl="2"/>
            <a:r>
              <a:rPr lang="en-US" dirty="0" smtClean="0"/>
              <a:t>Enemies stabbed him to death in March of 44 B.C.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Augustus become the first Emperor of Rome</a:t>
            </a:r>
          </a:p>
          <a:p>
            <a:pPr lvl="1"/>
            <a:r>
              <a:rPr lang="en-US" dirty="0"/>
              <a:t>He ordered a census to determine who should be taxed.</a:t>
            </a:r>
            <a:endParaRPr lang="en-US" sz="3600" dirty="0"/>
          </a:p>
          <a:p>
            <a:pPr lvl="1"/>
            <a:r>
              <a:rPr lang="en-US" dirty="0"/>
              <a:t>He allowed cities and provinces some self-government.</a:t>
            </a:r>
            <a:endParaRPr lang="en-US" sz="3600" dirty="0"/>
          </a:p>
          <a:p>
            <a:pPr lvl="1"/>
            <a:r>
              <a:rPr lang="en-US" dirty="0"/>
              <a:t>He created an efficient civil service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Emperors after him would vary</a:t>
            </a:r>
          </a:p>
          <a:p>
            <a:pPr lvl="1"/>
            <a:r>
              <a:rPr lang="en-US" dirty="0" smtClean="0"/>
              <a:t>Two most evil Caligula and Nero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92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Adopted system of </a:t>
            </a:r>
            <a:r>
              <a:rPr lang="en-US" u="sng" dirty="0" smtClean="0"/>
              <a:t>Imperialism</a:t>
            </a:r>
          </a:p>
          <a:p>
            <a:pPr lvl="1"/>
            <a:r>
              <a:rPr lang="en-US" dirty="0" smtClean="0"/>
              <a:t>For the most part, life under Roman rule was not bad.</a:t>
            </a:r>
          </a:p>
          <a:p>
            <a:pPr lvl="2"/>
            <a:r>
              <a:rPr lang="en-US" dirty="0" smtClean="0"/>
              <a:t>States maintained a lot of control still</a:t>
            </a:r>
          </a:p>
          <a:p>
            <a:pPr lvl="2"/>
            <a:r>
              <a:rPr lang="en-US" dirty="0" smtClean="0"/>
              <a:t>Could keep local governments</a:t>
            </a:r>
          </a:p>
          <a:p>
            <a:pPr lvl="2"/>
            <a:r>
              <a:rPr lang="en-US" dirty="0" smtClean="0"/>
              <a:t>Could keep religions and customs</a:t>
            </a:r>
          </a:p>
          <a:p>
            <a:pPr lvl="3"/>
            <a:r>
              <a:rPr lang="en-US" dirty="0"/>
              <a:t>allowed to worship their own Gods as long as </a:t>
            </a:r>
            <a:r>
              <a:rPr lang="en-US" dirty="0" smtClean="0"/>
              <a:t>they also honored Roman gods.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9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2" y="566739"/>
            <a:ext cx="9161242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23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2846</TotalTime>
  <Words>607</Words>
  <Application>Microsoft Office PowerPoint</Application>
  <PresentationFormat>On-screen Show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Ancient Rome and Christianity</vt:lpstr>
      <vt:lpstr>Background</vt:lpstr>
      <vt:lpstr>People</vt:lpstr>
      <vt:lpstr>Military</vt:lpstr>
      <vt:lpstr>Punic Wars</vt:lpstr>
      <vt:lpstr>Republic</vt:lpstr>
      <vt:lpstr>Republic</vt:lpstr>
      <vt:lpstr>Empire</vt:lpstr>
      <vt:lpstr>PowerPoint Presentation</vt:lpstr>
      <vt:lpstr>PowerPoint Presentation</vt:lpstr>
      <vt:lpstr>PowerPoint Presentation</vt:lpstr>
      <vt:lpstr>Entertainment</vt:lpstr>
      <vt:lpstr>Achievements</vt:lpstr>
      <vt:lpstr>Rise of Christianity</vt:lpstr>
      <vt:lpstr>Attraction of Christianity</vt:lpstr>
      <vt:lpstr>Rome Declines</vt:lpstr>
    </vt:vector>
  </TitlesOfParts>
  <Company>WCSD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WCSD</dc:creator>
  <cp:lastModifiedBy>WCSD</cp:lastModifiedBy>
  <cp:revision>34</cp:revision>
  <dcterms:created xsi:type="dcterms:W3CDTF">2014-10-31T12:52:41Z</dcterms:created>
  <dcterms:modified xsi:type="dcterms:W3CDTF">2014-11-06T16:07:30Z</dcterms:modified>
</cp:coreProperties>
</file>