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A61828-BF22-4C5C-AC40-7992B0D783CB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2762C8-23F6-4CC0-9754-78A8FFC356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25.4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Imperialism in Latin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Colonialism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U.S. attitudes toward Latin Americans shaped by racial prejudice</a:t>
            </a:r>
          </a:p>
          <a:p>
            <a:pPr lvl="2"/>
            <a:r>
              <a:rPr lang="en-US" dirty="0"/>
              <a:t>Rudyard Kipling’s “white man’s burden”</a:t>
            </a:r>
          </a:p>
          <a:p>
            <a:pPr lvl="3"/>
            <a:r>
              <a:rPr lang="en-US" dirty="0"/>
              <a:t>Duty of whites to civilize non-Europeans</a:t>
            </a:r>
          </a:p>
          <a:p>
            <a:pPr lvl="3"/>
            <a:r>
              <a:rPr lang="en-US" dirty="0"/>
              <a:t>Idea influenced U.S. mission in Latin America</a:t>
            </a:r>
          </a:p>
          <a:p>
            <a:pPr lvl="3"/>
            <a:r>
              <a:rPr lang="en-US" dirty="0"/>
              <a:t>Senator Alfred </a:t>
            </a:r>
            <a:r>
              <a:rPr lang="en-US" dirty="0" err="1"/>
              <a:t>Beveridge</a:t>
            </a:r>
            <a:r>
              <a:rPr lang="en-US" dirty="0"/>
              <a:t> – “God has marked the American people as His chosen nation to finally lead the regeneration of the world”</a:t>
            </a:r>
          </a:p>
          <a:p>
            <a:pPr lvl="2"/>
            <a:r>
              <a:rPr lang="en-US" dirty="0" smtClean="0"/>
              <a:t>Roosevelt </a:t>
            </a:r>
            <a:r>
              <a:rPr lang="en-US" dirty="0"/>
              <a:t>Corollary</a:t>
            </a:r>
          </a:p>
          <a:p>
            <a:pPr lvl="3"/>
            <a:r>
              <a:rPr lang="en-US" dirty="0"/>
              <a:t>Update to Monroe Doctrine</a:t>
            </a:r>
          </a:p>
          <a:p>
            <a:pPr lvl="3"/>
            <a:r>
              <a:rPr lang="en-US" dirty="0"/>
              <a:t>U.S. military would intervene around the region</a:t>
            </a:r>
          </a:p>
          <a:p>
            <a:pPr lvl="2"/>
            <a:r>
              <a:rPr lang="en-US" dirty="0" smtClean="0"/>
              <a:t>U.S</a:t>
            </a:r>
            <a:r>
              <a:rPr lang="en-US" dirty="0"/>
              <a:t>. newspapers caricature Latin American nations</a:t>
            </a:r>
          </a:p>
          <a:p>
            <a:pPr lvl="3"/>
            <a:r>
              <a:rPr lang="en-US" dirty="0"/>
              <a:t>Naughty schoolboys</a:t>
            </a:r>
          </a:p>
          <a:p>
            <a:pPr lvl="3"/>
            <a:r>
              <a:rPr lang="en-US" dirty="0"/>
              <a:t>“Little black </a:t>
            </a:r>
            <a:r>
              <a:rPr lang="en-US" dirty="0" err="1"/>
              <a:t>Sambo</a:t>
            </a:r>
            <a:r>
              <a:rPr lang="en-US" dirty="0"/>
              <a:t>”</a:t>
            </a:r>
          </a:p>
          <a:p>
            <a:pPr lvl="2"/>
            <a:r>
              <a:rPr lang="en-US" dirty="0" smtClean="0"/>
              <a:t>Intervention </a:t>
            </a:r>
            <a:r>
              <a:rPr lang="en-US" dirty="0"/>
              <a:t>needed to discipline Latin America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6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Neocolonialism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Neocolonialism</a:t>
            </a:r>
          </a:p>
          <a:p>
            <a:pPr lvl="1"/>
            <a:r>
              <a:rPr lang="en-US" dirty="0"/>
              <a:t> the economic and political policies by which a great power indirectly maintains or extends its influence over other areas or people</a:t>
            </a:r>
          </a:p>
        </p:txBody>
      </p:sp>
    </p:spTree>
    <p:extLst>
      <p:ext uri="{BB962C8B-B14F-4D97-AF65-F5344CB8AC3E}">
        <p14:creationId xmlns:p14="http://schemas.microsoft.com/office/powerpoint/2010/main" val="72129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Export 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than half a century of rapid, sustained economic growth</a:t>
            </a:r>
          </a:p>
          <a:p>
            <a:pPr lvl="1"/>
            <a:r>
              <a:rPr lang="en-US" dirty="0"/>
              <a:t>Total value of Mexican trade increased 900 percent between 1877–1910</a:t>
            </a:r>
          </a:p>
          <a:p>
            <a:pPr lvl="1"/>
            <a:r>
              <a:rPr lang="en-US" dirty="0"/>
              <a:t>By 1900, Brazil produced two-thirds of </a:t>
            </a:r>
            <a:r>
              <a:rPr lang="en-US"/>
              <a:t>coffee </a:t>
            </a:r>
            <a:r>
              <a:rPr lang="en-US" smtClean="0"/>
              <a:t>drank </a:t>
            </a:r>
            <a:r>
              <a:rPr lang="en-US" dirty="0"/>
              <a:t>in the world</a:t>
            </a:r>
          </a:p>
          <a:p>
            <a:pPr lvl="1"/>
            <a:r>
              <a:rPr lang="en-US" dirty="0"/>
              <a:t>Cuba’s sugar production reached 5 million tons by 1929</a:t>
            </a:r>
          </a:p>
          <a:p>
            <a:pPr lvl="1"/>
            <a:r>
              <a:rPr lang="en-US" dirty="0"/>
              <a:t>Chilean nitrates, copper, iron worth hundreds of millions</a:t>
            </a:r>
          </a:p>
          <a:p>
            <a:pPr lvl="1"/>
            <a:r>
              <a:rPr lang="en-US" dirty="0"/>
              <a:t>Argentina’s wheat exports increased 1000 times by 1900</a:t>
            </a:r>
          </a:p>
          <a:p>
            <a:pPr lvl="1"/>
            <a:r>
              <a:rPr lang="en-US" dirty="0"/>
              <a:t>Smaller countries had their own version of export boom</a:t>
            </a:r>
          </a:p>
          <a:p>
            <a:r>
              <a:rPr lang="en-US" dirty="0"/>
              <a:t>Increase in railroads integral to the boom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Beneficiaries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Beneficiaries were large landowners and urban merchants&lt;</a:t>
            </a:r>
          </a:p>
          <a:p>
            <a:pPr lvl="1"/>
            <a:r>
              <a:rPr lang="en-US" dirty="0"/>
              <a:t>Land values soared with railroads</a:t>
            </a:r>
          </a:p>
          <a:p>
            <a:pPr lvl="1"/>
            <a:r>
              <a:rPr lang="en-US" dirty="0"/>
              <a:t>Merchants and workers with secondary functions in import/export economy</a:t>
            </a:r>
          </a:p>
          <a:p>
            <a:pPr lvl="1"/>
            <a:r>
              <a:rPr lang="en-US" dirty="0"/>
              <a:t>Middle class grew rapidly</a:t>
            </a:r>
          </a:p>
          <a:p>
            <a:pPr lvl="2"/>
            <a:r>
              <a:rPr lang="en-US" dirty="0"/>
              <a:t>Argentina’s large middle class was one-third of population</a:t>
            </a:r>
          </a:p>
          <a:p>
            <a:pPr lvl="2"/>
            <a:r>
              <a:rPr lang="en-US" dirty="0"/>
              <a:t>Mexico’s small middle class was more </a:t>
            </a:r>
            <a:r>
              <a:rPr lang="en-US" dirty="0" smtClean="0"/>
              <a:t>typical</a:t>
            </a:r>
          </a:p>
          <a:p>
            <a:pPr lvl="1"/>
            <a:r>
              <a:rPr lang="en-US" dirty="0" smtClean="0"/>
              <a:t>Most did not see the benefits of the new economy.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Bananas</a:t>
            </a:r>
          </a:p>
          <a:p>
            <a:pPr lvl="1"/>
            <a:r>
              <a:rPr lang="en-US" dirty="0"/>
              <a:t>U.S. companies came to Caribbean basin in 1880s–90s</a:t>
            </a:r>
          </a:p>
          <a:p>
            <a:pPr lvl="2"/>
            <a:r>
              <a:rPr lang="en-US" dirty="0"/>
              <a:t>Merged into United Fruit Company</a:t>
            </a:r>
          </a:p>
          <a:p>
            <a:pPr lvl="2"/>
            <a:r>
              <a:rPr lang="en-US" dirty="0"/>
              <a:t>Operated in Costa Rica, Honduras, Guatemala, Nicaragua, Panama, Colombia, Venezuela</a:t>
            </a:r>
          </a:p>
          <a:p>
            <a:pPr lvl="1"/>
            <a:r>
              <a:rPr lang="en-US" dirty="0"/>
              <a:t>Banana companies had far greater economic power than host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Bananas</a:t>
            </a:r>
          </a:p>
          <a:p>
            <a:pPr lvl="1"/>
            <a:r>
              <a:rPr lang="en-US" dirty="0" smtClean="0"/>
              <a:t>“Banana Republics”</a:t>
            </a:r>
          </a:p>
          <a:p>
            <a:pPr lvl="2"/>
            <a:r>
              <a:rPr lang="en-US" dirty="0" smtClean="0"/>
              <a:t>Foreign companies control governments</a:t>
            </a:r>
          </a:p>
          <a:p>
            <a:pPr lvl="3"/>
            <a:r>
              <a:rPr lang="en-US" dirty="0" smtClean="0"/>
              <a:t>Companies control land</a:t>
            </a:r>
          </a:p>
          <a:p>
            <a:pPr lvl="3"/>
            <a:r>
              <a:rPr lang="en-US" dirty="0" smtClean="0"/>
              <a:t>Companies control railroads, or sometimes vice-versa</a:t>
            </a:r>
          </a:p>
          <a:p>
            <a:pPr lvl="2"/>
            <a:r>
              <a:rPr lang="en-US" dirty="0" smtClean="0"/>
              <a:t>Created company towns</a:t>
            </a:r>
          </a:p>
          <a:p>
            <a:pPr lvl="3"/>
            <a:r>
              <a:rPr lang="en-US" dirty="0" smtClean="0"/>
              <a:t>Inhabited by managers, agronomists, engineers</a:t>
            </a:r>
          </a:p>
          <a:p>
            <a:pPr lvl="3"/>
            <a:r>
              <a:rPr lang="en-US" dirty="0" smtClean="0"/>
              <a:t>Miniature U.S. cities</a:t>
            </a:r>
          </a:p>
          <a:p>
            <a:pPr lvl="3"/>
            <a:r>
              <a:rPr lang="en-US" dirty="0" smtClean="0"/>
              <a:t>Company ships brought clothes, newspapers, etc. from United States.</a:t>
            </a:r>
          </a:p>
          <a:p>
            <a:pPr lvl="1"/>
            <a:r>
              <a:rPr lang="en-US" dirty="0" smtClean="0"/>
              <a:t>Contributed little to the development of host nations</a:t>
            </a:r>
          </a:p>
          <a:p>
            <a:pPr lvl="2"/>
            <a:r>
              <a:rPr lang="en-US" dirty="0" smtClean="0"/>
              <a:t>Managerial positions reserved for foreigners</a:t>
            </a:r>
          </a:p>
          <a:p>
            <a:pPr lvl="2"/>
            <a:r>
              <a:rPr lang="en-US" dirty="0" smtClean="0"/>
              <a:t>Locals did “machete work”</a:t>
            </a:r>
          </a:p>
          <a:p>
            <a:pPr lvl="2"/>
            <a:r>
              <a:rPr lang="en-US" dirty="0" smtClean="0"/>
              <a:t>Paid favorable taxes to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4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Neocolonial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Oligarchic</a:t>
            </a:r>
          </a:p>
          <a:p>
            <a:r>
              <a:rPr lang="en-US" dirty="0"/>
              <a:t>Decentralized federation of twenty states</a:t>
            </a:r>
          </a:p>
          <a:p>
            <a:pPr lvl="1"/>
            <a:r>
              <a:rPr lang="en-US" dirty="0"/>
              <a:t>Landowners enjoyed local autonomy</a:t>
            </a:r>
          </a:p>
          <a:p>
            <a:pPr lvl="1"/>
            <a:r>
              <a:rPr lang="en-US" dirty="0"/>
              <a:t>Coffee and sugar planters, ranchers, rubber barons managed local elections to their benefit</a:t>
            </a:r>
          </a:p>
          <a:p>
            <a:pPr lvl="1"/>
            <a:r>
              <a:rPr lang="en-US" dirty="0"/>
              <a:t>Regional oligarchies controlled states</a:t>
            </a:r>
          </a:p>
          <a:p>
            <a:pPr lvl="1"/>
            <a:r>
              <a:rPr lang="en-US" dirty="0"/>
              <a:t>Each state kept its own export revenues</a:t>
            </a:r>
          </a:p>
          <a:p>
            <a:pPr lvl="1"/>
            <a:r>
              <a:rPr lang="en-US" dirty="0"/>
              <a:t>Two most powerful states – São Paulo and Minas </a:t>
            </a:r>
            <a:r>
              <a:rPr lang="en-US" dirty="0" err="1"/>
              <a:t>Gerais</a:t>
            </a:r>
            <a:r>
              <a:rPr lang="en-US" dirty="0"/>
              <a:t> – traded control of presidency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46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Neocolonial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Resistance in northeastern Brazil</a:t>
            </a:r>
          </a:p>
          <a:p>
            <a:pPr lvl="1"/>
            <a:r>
              <a:rPr lang="en-US" dirty="0"/>
              <a:t>1874–5, peasants rioted to reject imposition of metric weights that they believed would cheat them</a:t>
            </a:r>
          </a:p>
          <a:p>
            <a:pPr lvl="1"/>
            <a:r>
              <a:rPr lang="en-US" dirty="0"/>
              <a:t>Burned records and archives used to evict families who had no title to land</a:t>
            </a:r>
          </a:p>
          <a:p>
            <a:pPr lvl="1"/>
            <a:r>
              <a:rPr lang="en-US" dirty="0"/>
              <a:t>Bandits with Robin Hood reputations became folk heroes</a:t>
            </a:r>
          </a:p>
          <a:p>
            <a:pPr lvl="1"/>
            <a:r>
              <a:rPr lang="en-US" dirty="0"/>
              <a:t>Tradition of wandering holy men</a:t>
            </a:r>
          </a:p>
          <a:p>
            <a:pPr lvl="2"/>
            <a:r>
              <a:rPr lang="en-US" dirty="0"/>
              <a:t>Revived religious tradition</a:t>
            </a:r>
          </a:p>
          <a:p>
            <a:pPr lvl="2"/>
            <a:r>
              <a:rPr lang="en-US" dirty="0"/>
              <a:t>Sometimes believed to work </a:t>
            </a:r>
            <a:r>
              <a:rPr lang="en-US" dirty="0" smtClean="0"/>
              <a:t>miracles</a:t>
            </a:r>
            <a:endParaRPr lang="en-US" dirty="0"/>
          </a:p>
          <a:p>
            <a:pPr lvl="2"/>
            <a:r>
              <a:rPr lang="en-US" dirty="0" smtClean="0"/>
              <a:t>Warned against materialism and foreign “barbarism” </a:t>
            </a:r>
          </a:p>
        </p:txBody>
      </p:sp>
    </p:spTree>
    <p:extLst>
      <p:ext uri="{BB962C8B-B14F-4D97-AF65-F5344CB8AC3E}">
        <p14:creationId xmlns:p14="http://schemas.microsoft.com/office/powerpoint/2010/main" val="197878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Colonialism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/>
              <a:t>Colonialism</a:t>
            </a:r>
          </a:p>
          <a:p>
            <a:pPr lvl="1"/>
            <a:r>
              <a:rPr lang="en-US" dirty="0"/>
              <a:t>Until late 1800s, Britain was most powerful in Latin America</a:t>
            </a:r>
          </a:p>
          <a:p>
            <a:pPr lvl="2"/>
            <a:r>
              <a:rPr lang="en-US" dirty="0"/>
              <a:t>Military exploits were limited</a:t>
            </a:r>
          </a:p>
          <a:p>
            <a:pPr lvl="3"/>
            <a:r>
              <a:rPr lang="en-US" dirty="0"/>
              <a:t>Argentina bore the brunt</a:t>
            </a:r>
          </a:p>
          <a:p>
            <a:pPr lvl="3"/>
            <a:r>
              <a:rPr lang="en-US" dirty="0"/>
              <a:t>Malvinas/Falklands</a:t>
            </a:r>
          </a:p>
          <a:p>
            <a:pPr lvl="2"/>
            <a:r>
              <a:rPr lang="en-US" dirty="0" smtClean="0"/>
              <a:t>Commercial </a:t>
            </a:r>
            <a:r>
              <a:rPr lang="en-US" dirty="0"/>
              <a:t>and financial expansion</a:t>
            </a:r>
          </a:p>
          <a:p>
            <a:pPr lvl="3"/>
            <a:r>
              <a:rPr lang="en-US" dirty="0"/>
              <a:t>Great Britain owned over half of Latin America’s foreign investment and debt</a:t>
            </a:r>
          </a:p>
          <a:p>
            <a:pPr lvl="3"/>
            <a:r>
              <a:rPr lang="en-US" dirty="0"/>
              <a:t>Great Britain was a model of progressive economics and politics</a:t>
            </a:r>
          </a:p>
          <a:p>
            <a:pPr lvl="3"/>
            <a:r>
              <a:rPr lang="en-US" dirty="0"/>
              <a:t>Men adopted British clothing</a:t>
            </a:r>
          </a:p>
          <a:p>
            <a:pPr lvl="1"/>
            <a:r>
              <a:rPr lang="en-US" dirty="0"/>
              <a:t>U.S. involvement began to displace British in 1890s</a:t>
            </a:r>
          </a:p>
          <a:p>
            <a:pPr lvl="2"/>
            <a:r>
              <a:rPr lang="en-US" dirty="0"/>
              <a:t>U.S. depression spurs desire for overseas markets</a:t>
            </a:r>
          </a:p>
          <a:p>
            <a:pPr lvl="2"/>
            <a:r>
              <a:rPr lang="en-US" dirty="0"/>
              <a:t>Alfred Thayer Mahan</a:t>
            </a:r>
          </a:p>
          <a:p>
            <a:pPr lvl="3"/>
            <a:r>
              <a:rPr lang="en-US" dirty="0"/>
              <a:t>Calls for stronger navy</a:t>
            </a:r>
          </a:p>
          <a:p>
            <a:pPr lvl="3"/>
            <a:r>
              <a:rPr lang="en-US" dirty="0"/>
              <a:t>Canal linking Atlantic and Pacific</a:t>
            </a:r>
          </a:p>
          <a:p>
            <a:pPr lvl="2"/>
            <a:r>
              <a:rPr lang="en-US" dirty="0" smtClean="0"/>
              <a:t>Calls </a:t>
            </a:r>
            <a:r>
              <a:rPr lang="en-US" dirty="0"/>
              <a:t>for annexation of Hawaii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34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31</TotalTime>
  <Words>550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Economic Imperialism in Latin America</vt:lpstr>
      <vt:lpstr>Neocolonialism</vt:lpstr>
      <vt:lpstr>The Great Export Boom</vt:lpstr>
      <vt:lpstr>Beneficiaries</vt:lpstr>
      <vt:lpstr>Bananas</vt:lpstr>
      <vt:lpstr>Bananas</vt:lpstr>
      <vt:lpstr>Neocolonial Brazil</vt:lpstr>
      <vt:lpstr>Neocolonial Brazil</vt:lpstr>
      <vt:lpstr>Colonialism</vt:lpstr>
      <vt:lpstr>US Colonialism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WCSD</dc:creator>
  <cp:lastModifiedBy>WCSD</cp:lastModifiedBy>
  <cp:revision>8</cp:revision>
  <dcterms:created xsi:type="dcterms:W3CDTF">2015-02-12T13:44:31Z</dcterms:created>
  <dcterms:modified xsi:type="dcterms:W3CDTF">2015-02-18T15:54:04Z</dcterms:modified>
</cp:coreProperties>
</file>