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3" r:id="rId4"/>
    <p:sldId id="264" r:id="rId5"/>
    <p:sldId id="265" r:id="rId6"/>
    <p:sldId id="275" r:id="rId7"/>
    <p:sldId id="266" r:id="rId8"/>
    <p:sldId id="267" r:id="rId9"/>
    <p:sldId id="268" r:id="rId10"/>
    <p:sldId id="258" r:id="rId11"/>
    <p:sldId id="272" r:id="rId12"/>
    <p:sldId id="259" r:id="rId13"/>
    <p:sldId id="273" r:id="rId14"/>
    <p:sldId id="274" r:id="rId15"/>
    <p:sldId id="271" r:id="rId16"/>
    <p:sldId id="270" r:id="rId17"/>
    <p:sldId id="261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F32B4-2B94-4611-AEE5-D661F6EE3514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95AF0-86ED-42DC-ADAF-15906C7E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9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uth_India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Sambo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outh Indian"/>
              </a:rPr>
              <a:t>South Indian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boy who lives with his father and mother, named Black Jumbo and Black Mumbo, respectively.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Sambo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encounters four hungry tigers, and surrenders his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colourful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 clothes, shoes, and umbrella so they will not eat him. The tigers are vain and each thinks he is better dressed than the others. They chase each other around a tree until they are reduced to a pool of melted butter.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Sambo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recovers his clothes and his mother, Black Mumbo, makes pancakes out of the butter.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95AF0-86ED-42DC-ADAF-15906C7E08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3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6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8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82E8-5C49-4CE6-9E95-37345739A52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D71C-138B-4463-A87C-9D21A4A83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Modern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5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Roosevelt-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Successes- “Speak softly and carry a big stick”</a:t>
            </a:r>
          </a:p>
          <a:p>
            <a:pPr lvl="1"/>
            <a:r>
              <a:rPr lang="en-US" dirty="0" smtClean="0"/>
              <a:t>Builds the Panama Canal </a:t>
            </a:r>
          </a:p>
          <a:p>
            <a:pPr lvl="2"/>
            <a:r>
              <a:rPr lang="en-US" dirty="0" smtClean="0"/>
              <a:t>Panama wanted independence from Colombia (US supported Panama)</a:t>
            </a:r>
          </a:p>
          <a:p>
            <a:pPr lvl="2"/>
            <a:r>
              <a:rPr lang="en-US" dirty="0" smtClean="0"/>
              <a:t>In return, Panama gave permission to build canal</a:t>
            </a:r>
          </a:p>
          <a:p>
            <a:pPr lvl="1"/>
            <a:r>
              <a:rPr lang="en-US" dirty="0"/>
              <a:t>The Square </a:t>
            </a:r>
            <a:r>
              <a:rPr lang="en-US" dirty="0" smtClean="0"/>
              <a:t>Deal</a:t>
            </a:r>
          </a:p>
          <a:p>
            <a:pPr lvl="2"/>
            <a:r>
              <a:rPr lang="en-US" dirty="0"/>
              <a:t>conservation of natural resources, control of corporations, and consumer </a:t>
            </a:r>
            <a:r>
              <a:rPr lang="en-US" dirty="0" smtClean="0"/>
              <a:t>protection</a:t>
            </a:r>
          </a:p>
          <a:p>
            <a:pPr lvl="3"/>
            <a:r>
              <a:rPr lang="en-US" dirty="0" smtClean="0"/>
              <a:t>Created U.S. Forest Service- Created 150 national forests, and 5 national parks.</a:t>
            </a:r>
            <a:endParaRPr lang="en-US" dirty="0"/>
          </a:p>
          <a:p>
            <a:pPr lvl="1"/>
            <a:r>
              <a:rPr lang="en-US" dirty="0"/>
              <a:t>The Sherman Antitrust Act - </a:t>
            </a:r>
            <a:r>
              <a:rPr lang="en-US" dirty="0" smtClean="0"/>
              <a:t>Filed </a:t>
            </a:r>
            <a:r>
              <a:rPr lang="en-US" dirty="0"/>
              <a:t>44 antitrust </a:t>
            </a:r>
            <a:r>
              <a:rPr lang="en-US" dirty="0" smtClean="0"/>
              <a:t>suits</a:t>
            </a:r>
          </a:p>
          <a:p>
            <a:pPr lvl="2"/>
            <a:r>
              <a:rPr lang="en-US" dirty="0" smtClean="0"/>
              <a:t>Prohibits anti-competitive business activity</a:t>
            </a:r>
          </a:p>
          <a:p>
            <a:pPr lvl="1"/>
            <a:r>
              <a:rPr lang="en-US" dirty="0" smtClean="0"/>
              <a:t>Successfully mediated a treaty between Japan and Russia during the Russo-Japanese War</a:t>
            </a:r>
            <a:endParaRPr lang="en-US" dirty="0"/>
          </a:p>
          <a:p>
            <a:pPr lvl="1"/>
            <a:r>
              <a:rPr lang="en-US" dirty="0"/>
              <a:t>1902 Coal Strike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Meat Inspection </a:t>
            </a:r>
            <a:r>
              <a:rPr lang="en-US" dirty="0" smtClean="0"/>
              <a:t>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2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Roosevelt-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Failures</a:t>
            </a:r>
          </a:p>
          <a:p>
            <a:pPr lvl="1"/>
            <a:r>
              <a:rPr lang="en-US" dirty="0" smtClean="0"/>
              <a:t>Did not attempt to pass much he couldn’t get done</a:t>
            </a:r>
          </a:p>
          <a:p>
            <a:pPr lvl="1"/>
            <a:r>
              <a:rPr lang="en-US" dirty="0" smtClean="0"/>
              <a:t>Loses election of 1912 to Woodrow Wilson</a:t>
            </a:r>
          </a:p>
          <a:p>
            <a:pPr lvl="2"/>
            <a:r>
              <a:rPr lang="en-US" dirty="0" smtClean="0"/>
              <a:t>Ran as apart of the Progressive Party</a:t>
            </a:r>
            <a:endParaRPr lang="en-US" dirty="0"/>
          </a:p>
          <a:p>
            <a:pPr lvl="1"/>
            <a:r>
              <a:rPr lang="en-US" dirty="0"/>
              <a:t>Civil rights for </a:t>
            </a:r>
            <a:r>
              <a:rPr lang="en-US" dirty="0" smtClean="0"/>
              <a:t>African-Americans</a:t>
            </a:r>
          </a:p>
          <a:p>
            <a:pPr lvl="1"/>
            <a:r>
              <a:rPr lang="en-US" dirty="0" smtClean="0"/>
              <a:t>Supported healthcare for all Americans</a:t>
            </a:r>
            <a:endParaRPr lang="en-US" dirty="0"/>
          </a:p>
          <a:p>
            <a:pPr lvl="1"/>
            <a:r>
              <a:rPr lang="en-US" dirty="0"/>
              <a:t>The Sherman Antitrust Act - Unable to slow the merger movement in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3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Wilfrid Laurier-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Successes</a:t>
            </a:r>
          </a:p>
          <a:p>
            <a:pPr lvl="1"/>
            <a:r>
              <a:rPr lang="en-US" dirty="0"/>
              <a:t>Seventh Prime Minister of Canada from July 11, 1896 to October 6, 1911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Liberal politician (more on the side of French)</a:t>
            </a:r>
          </a:p>
          <a:p>
            <a:pPr lvl="2"/>
            <a:r>
              <a:rPr lang="en-US" dirty="0" smtClean="0"/>
              <a:t>Wanted to create national harmony (tried to unite the divide)</a:t>
            </a:r>
            <a:endParaRPr lang="en-US" dirty="0"/>
          </a:p>
          <a:p>
            <a:pPr lvl="1"/>
            <a:r>
              <a:rPr lang="en-US" dirty="0" smtClean="0"/>
              <a:t>resisted </a:t>
            </a:r>
            <a:r>
              <a:rPr lang="en-US" dirty="0"/>
              <a:t>every effort the British Empire made toward federation of the empire</a:t>
            </a:r>
            <a:endParaRPr lang="en-US" dirty="0" smtClean="0"/>
          </a:p>
          <a:p>
            <a:pPr lvl="1"/>
            <a:r>
              <a:rPr lang="en-US" dirty="0" smtClean="0"/>
              <a:t>Manitoba Schools Compromise</a:t>
            </a:r>
          </a:p>
          <a:p>
            <a:pPr lvl="2"/>
            <a:r>
              <a:rPr lang="en-US" dirty="0" smtClean="0"/>
              <a:t>Public funding was taken from Catholic Schools</a:t>
            </a:r>
          </a:p>
          <a:p>
            <a:pPr lvl="2"/>
            <a:r>
              <a:rPr lang="en-US" dirty="0" smtClean="0"/>
              <a:t>Laurier proposed funding  if </a:t>
            </a:r>
            <a:r>
              <a:rPr lang="en-US" dirty="0"/>
              <a:t>there were enough students to warrant it, on a school-by-school basis</a:t>
            </a:r>
          </a:p>
          <a:p>
            <a:pPr lvl="1"/>
            <a:r>
              <a:rPr lang="en-US" dirty="0" smtClean="0"/>
              <a:t>Construction of a second transcontinental railway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1905, </a:t>
            </a:r>
            <a:r>
              <a:rPr lang="en-US" dirty="0" smtClean="0"/>
              <a:t>Laurier oversaw</a:t>
            </a:r>
            <a:r>
              <a:rPr lang="en-US" dirty="0"/>
              <a:t> </a:t>
            </a:r>
            <a:r>
              <a:rPr lang="en-US" dirty="0" smtClean="0"/>
              <a:t>Saskatchewan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Alberta's </a:t>
            </a:r>
            <a:r>
              <a:rPr lang="en-US" dirty="0"/>
              <a:t>entry into 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9103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Wilfrid Laurier-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Supported trade reciprocity (free trade) with U.S.</a:t>
            </a:r>
          </a:p>
          <a:p>
            <a:pPr lvl="1"/>
            <a:r>
              <a:rPr lang="en-US" dirty="0" smtClean="0"/>
              <a:t>Alienated liberal businessmen and denounced by conservatives</a:t>
            </a:r>
          </a:p>
          <a:p>
            <a:r>
              <a:rPr lang="en-US" dirty="0" smtClean="0"/>
              <a:t>Failed in Alaska boundary dispute</a:t>
            </a:r>
          </a:p>
          <a:p>
            <a:r>
              <a:rPr lang="en-US" dirty="0" smtClean="0"/>
              <a:t>World War I</a:t>
            </a:r>
          </a:p>
          <a:p>
            <a:pPr lvl="1"/>
            <a:r>
              <a:rPr lang="en-US" dirty="0" smtClean="0"/>
              <a:t>GB wanted help from Canada in the war</a:t>
            </a:r>
          </a:p>
          <a:p>
            <a:pPr lvl="2"/>
            <a:r>
              <a:rPr lang="en-US" dirty="0" smtClean="0"/>
              <a:t>Prime Minister Borden proposed Conscription (a draft) in 1917</a:t>
            </a:r>
          </a:p>
          <a:p>
            <a:pPr lvl="2"/>
            <a:r>
              <a:rPr lang="en-US" dirty="0" smtClean="0"/>
              <a:t>Laurier (leader of the liberal party then) at the time did not agree and fought to stop it but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5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80" y="0"/>
            <a:ext cx="6720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25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Porfirio</a:t>
            </a:r>
            <a:r>
              <a:rPr lang="en-US" dirty="0"/>
              <a:t> </a:t>
            </a:r>
            <a:r>
              <a:rPr lang="en-US" dirty="0" err="1"/>
              <a:t>Díaz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Seizing power in a coup in 1876, </a:t>
            </a:r>
            <a:r>
              <a:rPr lang="en-US" dirty="0" err="1"/>
              <a:t>Díaz</a:t>
            </a:r>
            <a:r>
              <a:rPr lang="en-US" dirty="0"/>
              <a:t> and his allies ruled Mexico for the next thirty-five years, a period known as the </a:t>
            </a:r>
            <a:r>
              <a:rPr lang="en-US" i="1" dirty="0" err="1" smtClean="0"/>
              <a:t>Porfiriato</a:t>
            </a:r>
            <a:r>
              <a:rPr lang="en-US" i="1" dirty="0" smtClean="0"/>
              <a:t> </a:t>
            </a:r>
            <a:r>
              <a:rPr lang="en-US" dirty="0" smtClean="0"/>
              <a:t>until 1911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Founded </a:t>
            </a:r>
            <a:r>
              <a:rPr lang="en-US" dirty="0"/>
              <a:t>the </a:t>
            </a:r>
            <a:r>
              <a:rPr lang="en-US" i="1" dirty="0" err="1"/>
              <a:t>rurales</a:t>
            </a:r>
            <a:r>
              <a:rPr lang="en-US" dirty="0"/>
              <a:t>, to secure rural areas for foreign investors</a:t>
            </a:r>
          </a:p>
          <a:p>
            <a:pPr lvl="1"/>
            <a:r>
              <a:rPr lang="en-US" dirty="0"/>
              <a:t>Foreigners owned about one-quarter of Mexico’s land</a:t>
            </a:r>
          </a:p>
          <a:p>
            <a:pPr lvl="1"/>
            <a:r>
              <a:rPr lang="en-US" dirty="0"/>
              <a:t>Foreign companies owned silver and oil concerns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95" y="1600200"/>
            <a:ext cx="343200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97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err="1"/>
              <a:t>Porfirio</a:t>
            </a:r>
            <a:r>
              <a:rPr lang="en-US" dirty="0"/>
              <a:t> </a:t>
            </a:r>
            <a:r>
              <a:rPr lang="en-US" dirty="0" err="1" smtClean="0"/>
              <a:t>Díaz</a:t>
            </a:r>
            <a:r>
              <a:rPr lang="en-US" dirty="0" smtClean="0"/>
              <a:t>-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Epitome of neocolonial dictatorships in Latin America</a:t>
            </a:r>
          </a:p>
          <a:p>
            <a:pPr lvl="1"/>
            <a:r>
              <a:rPr lang="en-US" dirty="0"/>
              <a:t>Maintained appearance of constitutionality, but managed elections to keep himself and allies in power</a:t>
            </a:r>
          </a:p>
          <a:p>
            <a:pPr lvl="1"/>
            <a:r>
              <a:rPr lang="en-US" dirty="0"/>
              <a:t>Circle of technocratic advisers called “</a:t>
            </a:r>
            <a:r>
              <a:rPr lang="en-US" dirty="0" err="1"/>
              <a:t>científicos</a:t>
            </a:r>
            <a:r>
              <a:rPr lang="en-US" dirty="0" smtClean="0"/>
              <a:t>”, influenced by positivism (rejected metaphysics and theology)</a:t>
            </a:r>
            <a:endParaRPr lang="en-US" dirty="0"/>
          </a:p>
          <a:p>
            <a:pPr lvl="1"/>
            <a:r>
              <a:rPr lang="en-US" dirty="0"/>
              <a:t>Value of import/export trade rose ten </a:t>
            </a:r>
            <a:r>
              <a:rPr lang="en-US" dirty="0" smtClean="0"/>
              <a:t>times</a:t>
            </a:r>
          </a:p>
          <a:p>
            <a:pPr lvl="2"/>
            <a:r>
              <a:rPr lang="en-US" dirty="0" smtClean="0"/>
              <a:t>Times were great for the “halves” but not as much for the “halve </a:t>
            </a:r>
            <a:r>
              <a:rPr lang="en-US" dirty="0" err="1" smtClean="0"/>
              <a:t>nots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Curbed threats from caudillos by crushing them or buying them off</a:t>
            </a:r>
          </a:p>
          <a:p>
            <a:pPr lvl="1"/>
            <a:r>
              <a:rPr lang="en-US" dirty="0"/>
              <a:t>Bureaucracy created middle class jobs</a:t>
            </a:r>
          </a:p>
          <a:p>
            <a:pPr lvl="1"/>
            <a:r>
              <a:rPr lang="en-US" dirty="0"/>
              <a:t>“Pan o </a:t>
            </a:r>
            <a:r>
              <a:rPr lang="en-US" dirty="0" err="1"/>
              <a:t>palo</a:t>
            </a:r>
            <a:r>
              <a:rPr lang="en-US" dirty="0"/>
              <a:t>,” or </a:t>
            </a:r>
            <a:r>
              <a:rPr lang="en-US" dirty="0" smtClean="0"/>
              <a:t>“bread </a:t>
            </a:r>
            <a:r>
              <a:rPr lang="en-US" dirty="0"/>
              <a:t>or stick”</a:t>
            </a:r>
          </a:p>
          <a:p>
            <a:pPr lvl="1"/>
            <a:r>
              <a:rPr lang="en-US" dirty="0"/>
              <a:t>Mexican rail </a:t>
            </a:r>
            <a:r>
              <a:rPr lang="en-US" dirty="0" smtClean="0"/>
              <a:t>system- 398 to 15,360 miles of rail in 2 terms</a:t>
            </a:r>
          </a:p>
          <a:p>
            <a:pPr lvl="1"/>
            <a:r>
              <a:rPr lang="en-US" dirty="0" smtClean="0"/>
              <a:t>Wanted to make Mexico visually appealing</a:t>
            </a:r>
            <a:endParaRPr lang="en-US" dirty="0"/>
          </a:p>
          <a:p>
            <a:pPr lvl="2"/>
            <a:r>
              <a:rPr lang="en-US" dirty="0" smtClean="0"/>
              <a:t>Created monument-lined </a:t>
            </a:r>
            <a:r>
              <a:rPr lang="en-US" dirty="0"/>
              <a:t>avenues</a:t>
            </a:r>
          </a:p>
          <a:p>
            <a:pPr lvl="2"/>
            <a:r>
              <a:rPr lang="en-US" dirty="0"/>
              <a:t>Removed indigenous people from downtown Mexico City so country would look better to foreign visitors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18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Porfirio</a:t>
            </a:r>
            <a:r>
              <a:rPr lang="en-US" dirty="0"/>
              <a:t> </a:t>
            </a:r>
            <a:r>
              <a:rPr lang="en-US" dirty="0" err="1" smtClean="0"/>
              <a:t>Díaz</a:t>
            </a:r>
            <a:r>
              <a:rPr lang="en-US" dirty="0" smtClean="0"/>
              <a:t>-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</a:p>
          <a:p>
            <a:pPr lvl="1"/>
            <a:r>
              <a:rPr lang="en-US" dirty="0" smtClean="0"/>
              <a:t>Failed to crush a rebellion in Chihuahua led by </a:t>
            </a:r>
            <a:r>
              <a:rPr lang="en-US" dirty="0" err="1" smtClean="0"/>
              <a:t>Pancho</a:t>
            </a:r>
            <a:r>
              <a:rPr lang="en-US" dirty="0" smtClean="0"/>
              <a:t> Villa</a:t>
            </a:r>
          </a:p>
          <a:p>
            <a:pPr lvl="2"/>
            <a:r>
              <a:rPr lang="en-US" dirty="0" smtClean="0"/>
              <a:t>More rebellions break out and Diaz resigns and flees to France.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00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choose a Latin American leader during between the 1860s and 1920s.</a:t>
            </a:r>
          </a:p>
          <a:p>
            <a:r>
              <a:rPr lang="en-US" dirty="0" smtClean="0"/>
              <a:t>Research the effect they had.</a:t>
            </a:r>
          </a:p>
          <a:p>
            <a:r>
              <a:rPr lang="en-US" dirty="0" smtClean="0"/>
              <a:t>What their aims and goals were.</a:t>
            </a:r>
          </a:p>
          <a:p>
            <a:r>
              <a:rPr lang="en-US" dirty="0" smtClean="0"/>
              <a:t>How they went about accomplishing </a:t>
            </a:r>
            <a:r>
              <a:rPr lang="en-US" smtClean="0"/>
              <a:t>their aspirations.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Colonialism</a:t>
            </a:r>
          </a:p>
          <a:p>
            <a:pPr lvl="1"/>
            <a:r>
              <a:rPr lang="en-US" dirty="0"/>
              <a:t>Until late 1800s, Britain was most powerful in Latin America</a:t>
            </a:r>
          </a:p>
          <a:p>
            <a:pPr lvl="2"/>
            <a:r>
              <a:rPr lang="en-US" dirty="0"/>
              <a:t>Military exploits were limited</a:t>
            </a:r>
          </a:p>
          <a:p>
            <a:pPr lvl="3"/>
            <a:r>
              <a:rPr lang="en-US" dirty="0"/>
              <a:t>Argentina bore the brunt</a:t>
            </a:r>
          </a:p>
          <a:p>
            <a:pPr lvl="3"/>
            <a:r>
              <a:rPr lang="en-US" dirty="0"/>
              <a:t>Malvinas/Falklands</a:t>
            </a:r>
          </a:p>
          <a:p>
            <a:pPr lvl="2"/>
            <a:r>
              <a:rPr lang="en-US" dirty="0" smtClean="0"/>
              <a:t>Commercial </a:t>
            </a:r>
            <a:r>
              <a:rPr lang="en-US" dirty="0"/>
              <a:t>and financial expansion</a:t>
            </a:r>
          </a:p>
          <a:p>
            <a:pPr lvl="3"/>
            <a:r>
              <a:rPr lang="en-US" dirty="0"/>
              <a:t>Great Britain owned over half of Latin America’s foreign investment and debt</a:t>
            </a:r>
          </a:p>
          <a:p>
            <a:pPr lvl="3"/>
            <a:r>
              <a:rPr lang="en-US" dirty="0"/>
              <a:t>Great Britain was a model of progressive economics and politics</a:t>
            </a:r>
          </a:p>
          <a:p>
            <a:pPr lvl="3"/>
            <a:r>
              <a:rPr lang="en-US" dirty="0"/>
              <a:t>Men adopted British clothing</a:t>
            </a:r>
          </a:p>
          <a:p>
            <a:pPr lvl="1"/>
            <a:r>
              <a:rPr lang="en-US" dirty="0"/>
              <a:t>U.S. involvement began to displace British in 1890s</a:t>
            </a:r>
          </a:p>
          <a:p>
            <a:pPr lvl="2"/>
            <a:r>
              <a:rPr lang="en-US" dirty="0"/>
              <a:t>U.S. depression spurs desire for overseas markets</a:t>
            </a:r>
          </a:p>
          <a:p>
            <a:pPr lvl="2"/>
            <a:r>
              <a:rPr lang="en-US" dirty="0"/>
              <a:t>Alfred Thayer Mahan</a:t>
            </a:r>
          </a:p>
          <a:p>
            <a:pPr lvl="3"/>
            <a:r>
              <a:rPr lang="en-US" dirty="0"/>
              <a:t>Calls for stronger navy</a:t>
            </a:r>
          </a:p>
          <a:p>
            <a:pPr lvl="3"/>
            <a:r>
              <a:rPr lang="en-US" dirty="0"/>
              <a:t>Canal linking Atlantic and Pacific</a:t>
            </a:r>
          </a:p>
          <a:p>
            <a:pPr lvl="2"/>
            <a:r>
              <a:rPr lang="en-US" dirty="0" smtClean="0"/>
              <a:t>Calls </a:t>
            </a:r>
            <a:r>
              <a:rPr lang="en-US" dirty="0"/>
              <a:t>for annexation of Hawaii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U.S. intervention in Cuba</a:t>
            </a:r>
          </a:p>
          <a:p>
            <a:pPr lvl="2"/>
            <a:r>
              <a:rPr lang="en-US" dirty="0"/>
              <a:t>1898 United States declares war on Spain and intervenes in Cuba</a:t>
            </a:r>
          </a:p>
          <a:p>
            <a:pPr lvl="3"/>
            <a:r>
              <a:rPr lang="en-US" dirty="0"/>
              <a:t>Invaded Puerto Rico and Philippines</a:t>
            </a:r>
          </a:p>
          <a:p>
            <a:pPr lvl="3"/>
            <a:r>
              <a:rPr lang="en-US" dirty="0"/>
              <a:t>War lasted only a few weeks</a:t>
            </a:r>
          </a:p>
          <a:p>
            <a:pPr lvl="3"/>
            <a:r>
              <a:rPr lang="en-US" dirty="0"/>
              <a:t>“Yellow journalism” reports of Spanish atrocities in Cuba</a:t>
            </a:r>
          </a:p>
          <a:p>
            <a:pPr lvl="3"/>
            <a:r>
              <a:rPr lang="en-US" dirty="0"/>
              <a:t>U.S. public opinion favors “rescuing” Cuba from Spain</a:t>
            </a:r>
          </a:p>
          <a:p>
            <a:pPr lvl="2"/>
            <a:r>
              <a:rPr lang="en-US" dirty="0" smtClean="0"/>
              <a:t>Outcome </a:t>
            </a:r>
            <a:r>
              <a:rPr lang="en-US" dirty="0"/>
              <a:t>of war benefits U.S. economic and strategic interests</a:t>
            </a:r>
          </a:p>
          <a:p>
            <a:pPr lvl="3"/>
            <a:r>
              <a:rPr lang="en-US" dirty="0"/>
              <a:t>Cuba remained a protectorate for 35 years</a:t>
            </a:r>
          </a:p>
          <a:p>
            <a:pPr lvl="3"/>
            <a:r>
              <a:rPr lang="en-US" dirty="0"/>
              <a:t>Platt Amendment allows United States to intervene in Cuban affairs</a:t>
            </a:r>
          </a:p>
          <a:p>
            <a:pPr lvl="3"/>
            <a:r>
              <a:rPr lang="en-US" dirty="0"/>
              <a:t>Philippines</a:t>
            </a:r>
          </a:p>
          <a:p>
            <a:pPr lvl="4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Commercial gateway to Asia</a:t>
            </a:r>
          </a:p>
          <a:p>
            <a:pPr lvl="4"/>
            <a:r>
              <a:rPr lang="en-US" dirty="0"/>
              <a:t>(ii) Governed directly until World War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Theodore Roosevelt</a:t>
            </a:r>
          </a:p>
          <a:p>
            <a:pPr lvl="2"/>
            <a:r>
              <a:rPr lang="en-US" dirty="0"/>
              <a:t>War in Cuba boosted his political career</a:t>
            </a:r>
          </a:p>
          <a:p>
            <a:pPr lvl="2"/>
            <a:r>
              <a:rPr lang="en-US" dirty="0"/>
              <a:t>As president, acquired U.S. base in Panama</a:t>
            </a:r>
          </a:p>
          <a:p>
            <a:pPr lvl="3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Helped separate Panama from Colombia</a:t>
            </a:r>
          </a:p>
          <a:p>
            <a:pPr lvl="3"/>
            <a:r>
              <a:rPr lang="en-US" dirty="0"/>
              <a:t>(ii) Bought canal rights from new Panamanian government</a:t>
            </a:r>
          </a:p>
          <a:p>
            <a:pPr lvl="3"/>
            <a:r>
              <a:rPr lang="en-US" dirty="0"/>
              <a:t>(iii) Deal secured with no native Panamanian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U.S. attitudes toward Latin Americans shaped by racial prejudice</a:t>
            </a:r>
          </a:p>
          <a:p>
            <a:pPr lvl="2"/>
            <a:r>
              <a:rPr lang="en-US" dirty="0"/>
              <a:t>Rudyard Kipling’s “white man’s burden”</a:t>
            </a:r>
          </a:p>
          <a:p>
            <a:pPr lvl="3"/>
            <a:r>
              <a:rPr lang="en-US" dirty="0"/>
              <a:t>Duty of whites to civilize non-Europeans</a:t>
            </a:r>
          </a:p>
          <a:p>
            <a:pPr lvl="3"/>
            <a:r>
              <a:rPr lang="en-US" dirty="0"/>
              <a:t>Idea influenced U.S. mission in Latin America</a:t>
            </a:r>
          </a:p>
          <a:p>
            <a:pPr lvl="3"/>
            <a:r>
              <a:rPr lang="en-US" dirty="0"/>
              <a:t>Senator Alfred </a:t>
            </a:r>
            <a:r>
              <a:rPr lang="en-US" dirty="0" err="1"/>
              <a:t>Beveridge</a:t>
            </a:r>
            <a:r>
              <a:rPr lang="en-US" dirty="0"/>
              <a:t> – “God has marked the American people as His chosen nation to finally lead the regeneration of the world”</a:t>
            </a:r>
          </a:p>
          <a:p>
            <a:pPr lvl="2"/>
            <a:r>
              <a:rPr lang="en-US" dirty="0" smtClean="0"/>
              <a:t>Roosevelt </a:t>
            </a:r>
            <a:r>
              <a:rPr lang="en-US" dirty="0"/>
              <a:t>Corollary</a:t>
            </a:r>
          </a:p>
          <a:p>
            <a:pPr lvl="3"/>
            <a:r>
              <a:rPr lang="en-US" dirty="0"/>
              <a:t>Update to Monroe Doctrine</a:t>
            </a:r>
          </a:p>
          <a:p>
            <a:pPr lvl="3"/>
            <a:r>
              <a:rPr lang="en-US" dirty="0"/>
              <a:t>U.S. military would intervene around the region</a:t>
            </a:r>
          </a:p>
          <a:p>
            <a:pPr lvl="2"/>
            <a:r>
              <a:rPr lang="en-US" dirty="0" smtClean="0"/>
              <a:t>U.S</a:t>
            </a:r>
            <a:r>
              <a:rPr lang="en-US" dirty="0"/>
              <a:t>. newspapers caricature Latin American nations</a:t>
            </a:r>
          </a:p>
          <a:p>
            <a:pPr lvl="3"/>
            <a:r>
              <a:rPr lang="en-US" dirty="0"/>
              <a:t>Naughty schoolboys</a:t>
            </a:r>
          </a:p>
          <a:p>
            <a:pPr lvl="3"/>
            <a:r>
              <a:rPr lang="en-US" dirty="0"/>
              <a:t>“Little black </a:t>
            </a:r>
            <a:r>
              <a:rPr lang="en-US" dirty="0" err="1"/>
              <a:t>Sambo</a:t>
            </a:r>
            <a:r>
              <a:rPr lang="en-US" dirty="0"/>
              <a:t>”</a:t>
            </a:r>
          </a:p>
          <a:p>
            <a:pPr lvl="2"/>
            <a:r>
              <a:rPr lang="en-US" dirty="0" smtClean="0"/>
              <a:t>Intervention </a:t>
            </a:r>
            <a:r>
              <a:rPr lang="en-US" dirty="0"/>
              <a:t>needed to discipline Latin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76200"/>
            <a:ext cx="4238625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8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Pan-American Union</a:t>
            </a:r>
          </a:p>
          <a:p>
            <a:pPr lvl="2"/>
            <a:r>
              <a:rPr lang="en-US" dirty="0"/>
              <a:t>Promote free trade</a:t>
            </a:r>
          </a:p>
          <a:p>
            <a:pPr lvl="2"/>
            <a:r>
              <a:rPr lang="en-US" dirty="0"/>
              <a:t>Initially composed of ambassadors to the United States</a:t>
            </a:r>
          </a:p>
          <a:p>
            <a:pPr lvl="2"/>
            <a:r>
              <a:rPr lang="en-US" dirty="0"/>
              <a:t>Pan-American conferences</a:t>
            </a:r>
          </a:p>
          <a:p>
            <a:pPr lvl="3"/>
            <a:r>
              <a:rPr lang="en-US" dirty="0"/>
              <a:t>United States promoted trade</a:t>
            </a:r>
          </a:p>
          <a:p>
            <a:pPr lvl="3"/>
            <a:r>
              <a:rPr lang="en-US" dirty="0"/>
              <a:t>Latin American countries voiced dismay at U.S. interventions</a:t>
            </a:r>
          </a:p>
          <a:p>
            <a:pPr lvl="3"/>
            <a:r>
              <a:rPr lang="en-US" dirty="0"/>
              <a:t>Protests came to a head at Havana Conference of 1928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Latin American protest</a:t>
            </a:r>
          </a:p>
          <a:p>
            <a:pPr lvl="2"/>
            <a:r>
              <a:rPr lang="en-US" dirty="0"/>
              <a:t>United States had intervened in Cuba, Puerto Rico, Panama, as well as in Nicaragua, Haiti, and the Dominican Republic</a:t>
            </a:r>
          </a:p>
          <a:p>
            <a:pPr lvl="2"/>
            <a:r>
              <a:rPr lang="en-US" dirty="0"/>
              <a:t>By late 1920s, United States engaged in a war with Nicaraguan rebels</a:t>
            </a:r>
          </a:p>
          <a:p>
            <a:pPr lvl="3"/>
            <a:r>
              <a:rPr lang="en-US" dirty="0"/>
              <a:t>Led by Augusto Sandino</a:t>
            </a:r>
          </a:p>
          <a:p>
            <a:pPr lvl="3"/>
            <a:r>
              <a:rPr lang="en-US" dirty="0"/>
              <a:t>Accused United States of imperialism</a:t>
            </a:r>
          </a:p>
          <a:p>
            <a:pPr lvl="3"/>
            <a:r>
              <a:rPr lang="en-US" dirty="0"/>
              <a:t>Became hero to many Latin Americans</a:t>
            </a:r>
          </a:p>
          <a:p>
            <a:pPr lvl="2"/>
            <a:r>
              <a:rPr lang="en-US" dirty="0" smtClean="0"/>
              <a:t>Latin </a:t>
            </a:r>
            <a:r>
              <a:rPr lang="en-US" dirty="0"/>
              <a:t>American writers protest</a:t>
            </a:r>
          </a:p>
          <a:p>
            <a:pPr lvl="3"/>
            <a:r>
              <a:rPr lang="en-US" dirty="0" err="1"/>
              <a:t>Darío</a:t>
            </a:r>
            <a:r>
              <a:rPr lang="en-US" dirty="0"/>
              <a:t> condemns “godless” Roosevelt</a:t>
            </a:r>
          </a:p>
          <a:p>
            <a:pPr lvl="3"/>
            <a:r>
              <a:rPr lang="en-US" dirty="0"/>
              <a:t>José </a:t>
            </a:r>
            <a:r>
              <a:rPr lang="en-US" dirty="0" err="1"/>
              <a:t>Martí</a:t>
            </a:r>
            <a:r>
              <a:rPr lang="en-US" dirty="0"/>
              <a:t> defends “our America”</a:t>
            </a:r>
          </a:p>
          <a:p>
            <a:pPr lvl="4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Cuba’s greatest patriotic hero</a:t>
            </a:r>
          </a:p>
          <a:p>
            <a:pPr lvl="4"/>
            <a:r>
              <a:rPr lang="en-US" dirty="0"/>
              <a:t>(ii) Exiled from Cuba at age 16</a:t>
            </a:r>
          </a:p>
          <a:p>
            <a:pPr lvl="4"/>
            <a:r>
              <a:rPr lang="en-US" dirty="0"/>
              <a:t>(iii) Edited magazine in Mexico</a:t>
            </a:r>
          </a:p>
          <a:p>
            <a:pPr lvl="4"/>
            <a:r>
              <a:rPr lang="en-US" dirty="0"/>
              <a:t>(iv) Taught in Guatemala</a:t>
            </a:r>
          </a:p>
          <a:p>
            <a:pPr lvl="4"/>
            <a:r>
              <a:rPr lang="en-US" dirty="0"/>
              <a:t>(v) Organized Cuban independence</a:t>
            </a:r>
          </a:p>
          <a:p>
            <a:pPr lvl="4"/>
            <a:r>
              <a:rPr lang="en-US" dirty="0"/>
              <a:t>(vi) Wrote on the United States from New York</a:t>
            </a:r>
          </a:p>
          <a:p>
            <a:pPr lvl="3"/>
            <a:r>
              <a:rPr lang="en-US" dirty="0"/>
              <a:t>José Enrique </a:t>
            </a:r>
            <a:r>
              <a:rPr lang="en-US" dirty="0" err="1"/>
              <a:t>Rodó</a:t>
            </a:r>
            <a:endParaRPr lang="en-US" dirty="0"/>
          </a:p>
          <a:p>
            <a:pPr lvl="4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Uruguayan essayist</a:t>
            </a:r>
          </a:p>
          <a:p>
            <a:pPr lvl="4"/>
            <a:r>
              <a:rPr lang="en-US" dirty="0"/>
              <a:t>(ii) Wrote </a:t>
            </a:r>
            <a:r>
              <a:rPr lang="en-US" i="1" dirty="0"/>
              <a:t>Ariel</a:t>
            </a:r>
            <a:r>
              <a:rPr lang="en-US" dirty="0"/>
              <a:t> (1900)</a:t>
            </a:r>
          </a:p>
          <a:p>
            <a:pPr lvl="4"/>
            <a:r>
              <a:rPr lang="en-US" dirty="0"/>
              <a:t>(iii) Accused U.S. culture of crass materialism</a:t>
            </a:r>
          </a:p>
          <a:p>
            <a:pPr lvl="2"/>
            <a:r>
              <a:rPr lang="en-US" dirty="0" smtClean="0"/>
              <a:t>Rise </a:t>
            </a:r>
            <a:r>
              <a:rPr lang="en-US" dirty="0"/>
              <a:t>of cinema helped bind Latin America to United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and Political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Neocolonial model shattered by depression</a:t>
            </a:r>
          </a:p>
          <a:p>
            <a:pPr lvl="1"/>
            <a:r>
              <a:rPr lang="en-US" dirty="0"/>
              <a:t>U.S. market crash in 1929</a:t>
            </a:r>
          </a:p>
          <a:p>
            <a:pPr lvl="1"/>
            <a:r>
              <a:rPr lang="en-US" dirty="0"/>
              <a:t>Demand for Latin American exports plummeted</a:t>
            </a:r>
          </a:p>
          <a:p>
            <a:pPr lvl="1"/>
            <a:r>
              <a:rPr lang="en-US" dirty="0"/>
              <a:t>Importation of progress halted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980</Words>
  <Application>Microsoft Office PowerPoint</Application>
  <PresentationFormat>On-screen Show (4:3)</PresentationFormat>
  <Paragraphs>154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Leaders</vt:lpstr>
      <vt:lpstr>Economic and Political Aims</vt:lpstr>
      <vt:lpstr>Economic and Political Aims</vt:lpstr>
      <vt:lpstr>Economic and Political Aims</vt:lpstr>
      <vt:lpstr>Economic and Political Aims</vt:lpstr>
      <vt:lpstr>PowerPoint Presentation</vt:lpstr>
      <vt:lpstr>Economic and Political Aims</vt:lpstr>
      <vt:lpstr>Economic and Political Aims</vt:lpstr>
      <vt:lpstr>Economic and Political Aims</vt:lpstr>
      <vt:lpstr>Theodore Roosevelt- Successes</vt:lpstr>
      <vt:lpstr>Theodore Roosevelt- Failures</vt:lpstr>
      <vt:lpstr>Wilfrid Laurier- Successes</vt:lpstr>
      <vt:lpstr>Wilfrid Laurier- Failures</vt:lpstr>
      <vt:lpstr>PowerPoint Presentation</vt:lpstr>
      <vt:lpstr>Porfirio Díaz</vt:lpstr>
      <vt:lpstr>Porfirio Díaz- Successes</vt:lpstr>
      <vt:lpstr>Porfirio Díaz- Failures</vt:lpstr>
      <vt:lpstr>Latin American Leader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</dc:title>
  <dc:creator>WCSD</dc:creator>
  <cp:lastModifiedBy>WCSD</cp:lastModifiedBy>
  <cp:revision>45</cp:revision>
  <dcterms:created xsi:type="dcterms:W3CDTF">2014-05-27T15:54:28Z</dcterms:created>
  <dcterms:modified xsi:type="dcterms:W3CDTF">2015-01-09T20:55:35Z</dcterms:modified>
</cp:coreProperties>
</file>