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8" r:id="rId5"/>
    <p:sldId id="263" r:id="rId6"/>
    <p:sldId id="264" r:id="rId7"/>
    <p:sldId id="267" r:id="rId8"/>
    <p:sldId id="266" r:id="rId9"/>
    <p:sldId id="259" r:id="rId10"/>
    <p:sldId id="260" r:id="rId11"/>
    <p:sldId id="261"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CA0259-7EB7-4736-8610-965DE7D0454E}" type="datetimeFigureOut">
              <a:rPr lang="en-US" smtClean="0"/>
              <a:t>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FB955-F184-461D-B926-5C3452C20711}" type="slidenum">
              <a:rPr lang="en-US" smtClean="0"/>
              <a:t>‹#›</a:t>
            </a:fld>
            <a:endParaRPr lang="en-US"/>
          </a:p>
        </p:txBody>
      </p:sp>
    </p:spTree>
    <p:extLst>
      <p:ext uri="{BB962C8B-B14F-4D97-AF65-F5344CB8AC3E}">
        <p14:creationId xmlns:p14="http://schemas.microsoft.com/office/powerpoint/2010/main" val="2077084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CA0259-7EB7-4736-8610-965DE7D0454E}" type="datetimeFigureOut">
              <a:rPr lang="en-US" smtClean="0"/>
              <a:t>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FB955-F184-461D-B926-5C3452C20711}" type="slidenum">
              <a:rPr lang="en-US" smtClean="0"/>
              <a:t>‹#›</a:t>
            </a:fld>
            <a:endParaRPr lang="en-US"/>
          </a:p>
        </p:txBody>
      </p:sp>
    </p:spTree>
    <p:extLst>
      <p:ext uri="{BB962C8B-B14F-4D97-AF65-F5344CB8AC3E}">
        <p14:creationId xmlns:p14="http://schemas.microsoft.com/office/powerpoint/2010/main" val="1441644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CA0259-7EB7-4736-8610-965DE7D0454E}" type="datetimeFigureOut">
              <a:rPr lang="en-US" smtClean="0"/>
              <a:t>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FB955-F184-461D-B926-5C3452C20711}" type="slidenum">
              <a:rPr lang="en-US" smtClean="0"/>
              <a:t>‹#›</a:t>
            </a:fld>
            <a:endParaRPr lang="en-US"/>
          </a:p>
        </p:txBody>
      </p:sp>
    </p:spTree>
    <p:extLst>
      <p:ext uri="{BB962C8B-B14F-4D97-AF65-F5344CB8AC3E}">
        <p14:creationId xmlns:p14="http://schemas.microsoft.com/office/powerpoint/2010/main" val="3937740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CA0259-7EB7-4736-8610-965DE7D0454E}" type="datetimeFigureOut">
              <a:rPr lang="en-US" smtClean="0"/>
              <a:t>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FB955-F184-461D-B926-5C3452C20711}" type="slidenum">
              <a:rPr lang="en-US" smtClean="0"/>
              <a:t>‹#›</a:t>
            </a:fld>
            <a:endParaRPr lang="en-US"/>
          </a:p>
        </p:txBody>
      </p:sp>
    </p:spTree>
    <p:extLst>
      <p:ext uri="{BB962C8B-B14F-4D97-AF65-F5344CB8AC3E}">
        <p14:creationId xmlns:p14="http://schemas.microsoft.com/office/powerpoint/2010/main" val="1033706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CA0259-7EB7-4736-8610-965DE7D0454E}" type="datetimeFigureOut">
              <a:rPr lang="en-US" smtClean="0"/>
              <a:t>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FB955-F184-461D-B926-5C3452C20711}" type="slidenum">
              <a:rPr lang="en-US" smtClean="0"/>
              <a:t>‹#›</a:t>
            </a:fld>
            <a:endParaRPr lang="en-US"/>
          </a:p>
        </p:txBody>
      </p:sp>
    </p:spTree>
    <p:extLst>
      <p:ext uri="{BB962C8B-B14F-4D97-AF65-F5344CB8AC3E}">
        <p14:creationId xmlns:p14="http://schemas.microsoft.com/office/powerpoint/2010/main" val="2259849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CA0259-7EB7-4736-8610-965DE7D0454E}" type="datetimeFigureOut">
              <a:rPr lang="en-US" smtClean="0"/>
              <a:t>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FFB955-F184-461D-B926-5C3452C20711}" type="slidenum">
              <a:rPr lang="en-US" smtClean="0"/>
              <a:t>‹#›</a:t>
            </a:fld>
            <a:endParaRPr lang="en-US"/>
          </a:p>
        </p:txBody>
      </p:sp>
    </p:spTree>
    <p:extLst>
      <p:ext uri="{BB962C8B-B14F-4D97-AF65-F5344CB8AC3E}">
        <p14:creationId xmlns:p14="http://schemas.microsoft.com/office/powerpoint/2010/main" val="3841331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CA0259-7EB7-4736-8610-965DE7D0454E}" type="datetimeFigureOut">
              <a:rPr lang="en-US" smtClean="0"/>
              <a:t>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FFB955-F184-461D-B926-5C3452C20711}" type="slidenum">
              <a:rPr lang="en-US" smtClean="0"/>
              <a:t>‹#›</a:t>
            </a:fld>
            <a:endParaRPr lang="en-US"/>
          </a:p>
        </p:txBody>
      </p:sp>
    </p:spTree>
    <p:extLst>
      <p:ext uri="{BB962C8B-B14F-4D97-AF65-F5344CB8AC3E}">
        <p14:creationId xmlns:p14="http://schemas.microsoft.com/office/powerpoint/2010/main" val="1168883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CA0259-7EB7-4736-8610-965DE7D0454E}" type="datetimeFigureOut">
              <a:rPr lang="en-US" smtClean="0"/>
              <a:t>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FFB955-F184-461D-B926-5C3452C20711}" type="slidenum">
              <a:rPr lang="en-US" smtClean="0"/>
              <a:t>‹#›</a:t>
            </a:fld>
            <a:endParaRPr lang="en-US"/>
          </a:p>
        </p:txBody>
      </p:sp>
    </p:spTree>
    <p:extLst>
      <p:ext uri="{BB962C8B-B14F-4D97-AF65-F5344CB8AC3E}">
        <p14:creationId xmlns:p14="http://schemas.microsoft.com/office/powerpoint/2010/main" val="4250551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CA0259-7EB7-4736-8610-965DE7D0454E}" type="datetimeFigureOut">
              <a:rPr lang="en-US" smtClean="0"/>
              <a:t>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FFB955-F184-461D-B926-5C3452C20711}" type="slidenum">
              <a:rPr lang="en-US" smtClean="0"/>
              <a:t>‹#›</a:t>
            </a:fld>
            <a:endParaRPr lang="en-US"/>
          </a:p>
        </p:txBody>
      </p:sp>
    </p:spTree>
    <p:extLst>
      <p:ext uri="{BB962C8B-B14F-4D97-AF65-F5344CB8AC3E}">
        <p14:creationId xmlns:p14="http://schemas.microsoft.com/office/powerpoint/2010/main" val="3411380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CA0259-7EB7-4736-8610-965DE7D0454E}" type="datetimeFigureOut">
              <a:rPr lang="en-US" smtClean="0"/>
              <a:t>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FFB955-F184-461D-B926-5C3452C20711}" type="slidenum">
              <a:rPr lang="en-US" smtClean="0"/>
              <a:t>‹#›</a:t>
            </a:fld>
            <a:endParaRPr lang="en-US"/>
          </a:p>
        </p:txBody>
      </p:sp>
    </p:spTree>
    <p:extLst>
      <p:ext uri="{BB962C8B-B14F-4D97-AF65-F5344CB8AC3E}">
        <p14:creationId xmlns:p14="http://schemas.microsoft.com/office/powerpoint/2010/main" val="3165799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CA0259-7EB7-4736-8610-965DE7D0454E}" type="datetimeFigureOut">
              <a:rPr lang="en-US" smtClean="0"/>
              <a:t>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FFB955-F184-461D-B926-5C3452C20711}" type="slidenum">
              <a:rPr lang="en-US" smtClean="0"/>
              <a:t>‹#›</a:t>
            </a:fld>
            <a:endParaRPr lang="en-US"/>
          </a:p>
        </p:txBody>
      </p:sp>
    </p:spTree>
    <p:extLst>
      <p:ext uri="{BB962C8B-B14F-4D97-AF65-F5344CB8AC3E}">
        <p14:creationId xmlns:p14="http://schemas.microsoft.com/office/powerpoint/2010/main" val="579614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CA0259-7EB7-4736-8610-965DE7D0454E}" type="datetimeFigureOut">
              <a:rPr lang="en-US" smtClean="0"/>
              <a:t>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FFB955-F184-461D-B926-5C3452C20711}" type="slidenum">
              <a:rPr lang="en-US" smtClean="0"/>
              <a:t>‹#›</a:t>
            </a:fld>
            <a:endParaRPr lang="en-US"/>
          </a:p>
        </p:txBody>
      </p:sp>
    </p:spTree>
    <p:extLst>
      <p:ext uri="{BB962C8B-B14F-4D97-AF65-F5344CB8AC3E}">
        <p14:creationId xmlns:p14="http://schemas.microsoft.com/office/powerpoint/2010/main" val="1139586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Martin Luther King Jr. &amp;    Malcom X</a:t>
            </a:r>
            <a:endParaRPr lang="en-US" dirty="0"/>
          </a:p>
        </p:txBody>
      </p:sp>
      <p:sp>
        <p:nvSpPr>
          <p:cNvPr id="3" name="Subtitle 2"/>
          <p:cNvSpPr>
            <a:spLocks noGrp="1"/>
          </p:cNvSpPr>
          <p:nvPr>
            <p:ph type="subTitle" idx="1"/>
          </p:nvPr>
        </p:nvSpPr>
        <p:spPr/>
        <p:txBody>
          <a:bodyPr/>
          <a:lstStyle/>
          <a:p>
            <a:r>
              <a:rPr lang="en-US" dirty="0" smtClean="0"/>
              <a:t>Civil Rights</a:t>
            </a:r>
            <a:endParaRPr lang="en-US" dirty="0"/>
          </a:p>
        </p:txBody>
      </p:sp>
    </p:spTree>
    <p:extLst>
      <p:ext uri="{BB962C8B-B14F-4D97-AF65-F5344CB8AC3E}">
        <p14:creationId xmlns:p14="http://schemas.microsoft.com/office/powerpoint/2010/main" val="3998516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Radical African American Activism</a:t>
            </a:r>
            <a:endParaRPr lang="en-US" dirty="0"/>
          </a:p>
        </p:txBody>
      </p:sp>
      <p:sp>
        <p:nvSpPr>
          <p:cNvPr id="3" name="Content Placeholder 2"/>
          <p:cNvSpPr>
            <a:spLocks noGrp="1"/>
          </p:cNvSpPr>
          <p:nvPr>
            <p:ph idx="1"/>
          </p:nvPr>
        </p:nvSpPr>
        <p:spPr>
          <a:xfrm>
            <a:off x="457200" y="1295400"/>
            <a:ext cx="8229600" cy="5410200"/>
          </a:xfrm>
        </p:spPr>
        <p:txBody>
          <a:bodyPr>
            <a:normAutofit fontScale="92500"/>
          </a:bodyPr>
          <a:lstStyle/>
          <a:p>
            <a:r>
              <a:rPr lang="en-US" dirty="0" smtClean="0"/>
              <a:t>More harm than good?</a:t>
            </a:r>
          </a:p>
          <a:p>
            <a:pPr lvl="1"/>
            <a:r>
              <a:rPr lang="en-US" dirty="0" smtClean="0"/>
              <a:t>Irrelevant argument:</a:t>
            </a:r>
          </a:p>
          <a:p>
            <a:pPr lvl="2"/>
            <a:r>
              <a:rPr lang="en-US" dirty="0" smtClean="0"/>
              <a:t>Dr. King’s base of support among African Americans had always been located in the South and was unlikely to grow in the urban West and North.</a:t>
            </a:r>
          </a:p>
          <a:p>
            <a:pPr lvl="2"/>
            <a:r>
              <a:rPr lang="en-US" dirty="0" smtClean="0"/>
              <a:t>Dr. King’s emerging opposition to the Vietnam War was beginning to damage his relationship with President Johnson and may have led to his rejection among many mainstream whites who had supported, or at least not opposed, his civil rights initiatives.</a:t>
            </a:r>
          </a:p>
          <a:p>
            <a:pPr lvl="2"/>
            <a:r>
              <a:rPr lang="en-US" dirty="0" smtClean="0"/>
              <a:t>Reforms emphasized by Dr. King (voting rights, integration of public accommodations etc.), achieved through court decisions and legislation, had been largely achieved by 1965 and thus the momentum for his efforts was likely to fade.</a:t>
            </a:r>
          </a:p>
          <a:p>
            <a:pPr lvl="2"/>
            <a:endParaRPr lang="en-US" dirty="0" smtClean="0"/>
          </a:p>
        </p:txBody>
      </p:sp>
    </p:spTree>
    <p:extLst>
      <p:ext uri="{BB962C8B-B14F-4D97-AF65-F5344CB8AC3E}">
        <p14:creationId xmlns:p14="http://schemas.microsoft.com/office/powerpoint/2010/main" val="3129178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Radical African American Activism</a:t>
            </a:r>
            <a:endParaRPr lang="en-US" dirty="0"/>
          </a:p>
        </p:txBody>
      </p:sp>
      <p:sp>
        <p:nvSpPr>
          <p:cNvPr id="3" name="Content Placeholder 2"/>
          <p:cNvSpPr>
            <a:spLocks noGrp="1"/>
          </p:cNvSpPr>
          <p:nvPr>
            <p:ph idx="1"/>
          </p:nvPr>
        </p:nvSpPr>
        <p:spPr>
          <a:xfrm>
            <a:off x="457200" y="838200"/>
            <a:ext cx="8229600" cy="5943600"/>
          </a:xfrm>
        </p:spPr>
        <p:txBody>
          <a:bodyPr>
            <a:normAutofit fontScale="92500" lnSpcReduction="20000"/>
          </a:bodyPr>
          <a:lstStyle/>
          <a:p>
            <a:r>
              <a:rPr lang="en-US" dirty="0" smtClean="0"/>
              <a:t>More harm than good?</a:t>
            </a:r>
          </a:p>
          <a:p>
            <a:pPr lvl="1"/>
            <a:r>
              <a:rPr lang="en-US" dirty="0" smtClean="0"/>
              <a:t>More harm argument:</a:t>
            </a:r>
          </a:p>
          <a:p>
            <a:pPr lvl="2"/>
            <a:r>
              <a:rPr lang="en-US" dirty="0" smtClean="0"/>
              <a:t>In the urban North and West, poverty, urban decay, and claims of police brutality, etc., were of more immediate importance to African Americans than the issues which Dr. King had emphasized. Thus, solutions supported by radical organizations and leaders were more appealing than the methods and proposals of Dr. King.</a:t>
            </a:r>
          </a:p>
          <a:p>
            <a:pPr lvl="2"/>
            <a:r>
              <a:rPr lang="en-US" dirty="0" smtClean="0"/>
              <a:t>The urban riots (Watts 1965 and Detroit 1967) represented the growth of new civil rights issues that Dr. King had not addressed: black employment twice that of whites, the growth of poverty and unemployment in the black community, charges of police brutality, de-facto segregation, poor urban housing condition </a:t>
            </a:r>
            <a:r>
              <a:rPr lang="en-US" i="1" dirty="0" smtClean="0"/>
              <a:t>etc.</a:t>
            </a:r>
            <a:r>
              <a:rPr lang="en-US" dirty="0" smtClean="0"/>
              <a:t> </a:t>
            </a:r>
          </a:p>
          <a:p>
            <a:pPr lvl="2"/>
            <a:r>
              <a:rPr lang="en-US"/>
              <a:t>T</a:t>
            </a:r>
            <a:r>
              <a:rPr lang="en-US" smtClean="0"/>
              <a:t>he </a:t>
            </a:r>
            <a:r>
              <a:rPr lang="en-US" dirty="0" smtClean="0"/>
              <a:t>advocacy of confrontation to the point of violence, along with black power and black nationalism, was causing a “backlash” among many whites who viewed the radical forces as a threat to their political and economic control as well as national unity.</a:t>
            </a:r>
          </a:p>
        </p:txBody>
      </p:sp>
    </p:spTree>
    <p:extLst>
      <p:ext uri="{BB962C8B-B14F-4D97-AF65-F5344CB8AC3E}">
        <p14:creationId xmlns:p14="http://schemas.microsoft.com/office/powerpoint/2010/main" val="3684006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MLK and Malcom X Comparison</a:t>
            </a:r>
            <a:endParaRPr lang="en-US" dirty="0"/>
          </a:p>
        </p:txBody>
      </p:sp>
      <p:sp>
        <p:nvSpPr>
          <p:cNvPr id="3" name="Text Placeholder 2"/>
          <p:cNvSpPr>
            <a:spLocks noGrp="1"/>
          </p:cNvSpPr>
          <p:nvPr>
            <p:ph type="body" idx="1"/>
          </p:nvPr>
        </p:nvSpPr>
        <p:spPr>
          <a:xfrm>
            <a:off x="2438400" y="1524000"/>
            <a:ext cx="2973388" cy="639762"/>
          </a:xfrm>
        </p:spPr>
        <p:txBody>
          <a:bodyPr/>
          <a:lstStyle/>
          <a:p>
            <a:r>
              <a:rPr lang="en-US" dirty="0" smtClean="0"/>
              <a:t>Martin Luther King</a:t>
            </a:r>
            <a:endParaRPr lang="en-US" dirty="0"/>
          </a:p>
        </p:txBody>
      </p:sp>
      <p:sp>
        <p:nvSpPr>
          <p:cNvPr id="4" name="Content Placeholder 3"/>
          <p:cNvSpPr>
            <a:spLocks noGrp="1"/>
          </p:cNvSpPr>
          <p:nvPr>
            <p:ph sz="half" idx="2"/>
          </p:nvPr>
        </p:nvSpPr>
        <p:spPr>
          <a:xfrm>
            <a:off x="2438400" y="2209800"/>
            <a:ext cx="2973388" cy="4419600"/>
          </a:xfrm>
        </p:spPr>
        <p:txBody>
          <a:bodyPr>
            <a:noAutofit/>
          </a:bodyPr>
          <a:lstStyle/>
          <a:p>
            <a:pPr marL="0" indent="0">
              <a:buNone/>
            </a:pPr>
            <a:r>
              <a:rPr lang="en-US" sz="4500" dirty="0" smtClean="0"/>
              <a:t>______________________________________________________</a:t>
            </a:r>
            <a:endParaRPr lang="en-US" sz="4500" dirty="0"/>
          </a:p>
        </p:txBody>
      </p:sp>
      <p:sp>
        <p:nvSpPr>
          <p:cNvPr id="5" name="Text Placeholder 4"/>
          <p:cNvSpPr>
            <a:spLocks noGrp="1"/>
          </p:cNvSpPr>
          <p:nvPr>
            <p:ph type="body" sz="quarter" idx="3"/>
          </p:nvPr>
        </p:nvSpPr>
        <p:spPr>
          <a:xfrm>
            <a:off x="5562600" y="1535113"/>
            <a:ext cx="3124200" cy="639762"/>
          </a:xfrm>
        </p:spPr>
        <p:txBody>
          <a:bodyPr/>
          <a:lstStyle/>
          <a:p>
            <a:r>
              <a:rPr lang="en-US" dirty="0" smtClean="0"/>
              <a:t>Malcom X</a:t>
            </a:r>
            <a:endParaRPr lang="en-US" dirty="0"/>
          </a:p>
        </p:txBody>
      </p:sp>
      <p:sp>
        <p:nvSpPr>
          <p:cNvPr id="6" name="Content Placeholder 5"/>
          <p:cNvSpPr>
            <a:spLocks noGrp="1"/>
          </p:cNvSpPr>
          <p:nvPr>
            <p:ph sz="quarter" idx="4"/>
          </p:nvPr>
        </p:nvSpPr>
        <p:spPr>
          <a:xfrm>
            <a:off x="5562600" y="2209800"/>
            <a:ext cx="3124200" cy="4343400"/>
          </a:xfrm>
        </p:spPr>
        <p:txBody>
          <a:bodyPr>
            <a:noAutofit/>
          </a:bodyPr>
          <a:lstStyle/>
          <a:p>
            <a:pPr marL="0" indent="0">
              <a:buNone/>
            </a:pPr>
            <a:r>
              <a:rPr lang="en-US" sz="4500" dirty="0" smtClean="0"/>
              <a:t>____________________________________________________________</a:t>
            </a:r>
            <a:endParaRPr lang="en-US" sz="4500" dirty="0"/>
          </a:p>
        </p:txBody>
      </p:sp>
      <p:sp>
        <p:nvSpPr>
          <p:cNvPr id="7" name="TextBox 6"/>
          <p:cNvSpPr txBox="1"/>
          <p:nvPr/>
        </p:nvSpPr>
        <p:spPr>
          <a:xfrm>
            <a:off x="6927" y="2362200"/>
            <a:ext cx="2362200" cy="3985706"/>
          </a:xfrm>
          <a:prstGeom prst="rect">
            <a:avLst/>
          </a:prstGeom>
          <a:noFill/>
        </p:spPr>
        <p:txBody>
          <a:bodyPr wrap="square" rtlCol="0">
            <a:spAutoFit/>
          </a:bodyPr>
          <a:lstStyle/>
          <a:p>
            <a:r>
              <a:rPr lang="en-US" sz="2300" dirty="0" smtClean="0"/>
              <a:t>Background</a:t>
            </a:r>
          </a:p>
          <a:p>
            <a:endParaRPr lang="en-US" sz="2300" dirty="0"/>
          </a:p>
          <a:p>
            <a:r>
              <a:rPr lang="en-US" sz="2300" dirty="0" smtClean="0"/>
              <a:t>Religious beliefs</a:t>
            </a:r>
          </a:p>
          <a:p>
            <a:endParaRPr lang="en-US" sz="2300" dirty="0"/>
          </a:p>
          <a:p>
            <a:r>
              <a:rPr lang="en-US" sz="2300" dirty="0" smtClean="0"/>
              <a:t>Goal</a:t>
            </a:r>
          </a:p>
          <a:p>
            <a:endParaRPr lang="en-US" sz="2300" dirty="0"/>
          </a:p>
          <a:p>
            <a:r>
              <a:rPr lang="en-US" sz="2300" dirty="0" smtClean="0"/>
              <a:t>Methods</a:t>
            </a:r>
          </a:p>
          <a:p>
            <a:endParaRPr lang="en-US" sz="2300" dirty="0"/>
          </a:p>
          <a:p>
            <a:r>
              <a:rPr lang="en-US" sz="2300" dirty="0" smtClean="0"/>
              <a:t>Achievement</a:t>
            </a:r>
          </a:p>
          <a:p>
            <a:endParaRPr lang="en-US" sz="2300" dirty="0"/>
          </a:p>
          <a:p>
            <a:r>
              <a:rPr lang="en-US" sz="2300" dirty="0" smtClean="0"/>
              <a:t>Place in history</a:t>
            </a:r>
            <a:endParaRPr lang="en-US" sz="2300" dirty="0"/>
          </a:p>
        </p:txBody>
      </p:sp>
    </p:spTree>
    <p:extLst>
      <p:ext uri="{BB962C8B-B14F-4D97-AF65-F5344CB8AC3E}">
        <p14:creationId xmlns:p14="http://schemas.microsoft.com/office/powerpoint/2010/main" val="3190281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Civil Rights Movement Fractures</a:t>
            </a:r>
            <a:endParaRPr lang="en-US" dirty="0"/>
          </a:p>
        </p:txBody>
      </p:sp>
      <p:sp>
        <p:nvSpPr>
          <p:cNvPr id="3" name="Content Placeholder 2"/>
          <p:cNvSpPr>
            <a:spLocks noGrp="1"/>
          </p:cNvSpPr>
          <p:nvPr>
            <p:ph idx="1"/>
          </p:nvPr>
        </p:nvSpPr>
        <p:spPr>
          <a:xfrm>
            <a:off x="381000" y="1066800"/>
            <a:ext cx="8534400" cy="5791200"/>
          </a:xfrm>
        </p:spPr>
        <p:txBody>
          <a:bodyPr>
            <a:normAutofit fontScale="92500" lnSpcReduction="20000"/>
          </a:bodyPr>
          <a:lstStyle/>
          <a:p>
            <a:r>
              <a:rPr lang="en-US" dirty="0" smtClean="0"/>
              <a:t>Mississippi Freedom Summer of 1964</a:t>
            </a:r>
          </a:p>
          <a:p>
            <a:pPr lvl="1"/>
            <a:r>
              <a:rPr lang="en-US" dirty="0" smtClean="0"/>
              <a:t>Campaign of voter registration</a:t>
            </a:r>
          </a:p>
          <a:p>
            <a:pPr lvl="2"/>
            <a:r>
              <a:rPr lang="en-US" dirty="0" smtClean="0"/>
              <a:t>Northern white students come to help the campaign </a:t>
            </a:r>
          </a:p>
          <a:p>
            <a:pPr lvl="3"/>
            <a:r>
              <a:rPr lang="en-US" dirty="0" smtClean="0"/>
              <a:t>SNCC (Student Nonviolent Coordinating Committee) field workers resent the newcomers</a:t>
            </a:r>
          </a:p>
          <a:p>
            <a:pPr lvl="4"/>
            <a:r>
              <a:rPr lang="en-US" dirty="0" smtClean="0"/>
              <a:t>Claimed they were “fly by freedom fighters”</a:t>
            </a:r>
          </a:p>
          <a:p>
            <a:pPr lvl="4"/>
            <a:r>
              <a:rPr lang="en-US" dirty="0" smtClean="0"/>
              <a:t>Many took jobs local blacks had done.</a:t>
            </a:r>
          </a:p>
          <a:p>
            <a:pPr lvl="4"/>
            <a:r>
              <a:rPr lang="en-US" dirty="0" smtClean="0"/>
              <a:t>Started carrying guns b/c they lost faith as violence cont’d</a:t>
            </a:r>
          </a:p>
          <a:p>
            <a:pPr lvl="5"/>
            <a:r>
              <a:rPr lang="en-US" dirty="0" smtClean="0"/>
              <a:t>Didn’t think gov. was doing good enough to protect civil rights workers.</a:t>
            </a:r>
          </a:p>
          <a:p>
            <a:r>
              <a:rPr lang="en-US" dirty="0" smtClean="0"/>
              <a:t>Mississippi Freedom Democratic Party (MFDP)</a:t>
            </a:r>
          </a:p>
          <a:p>
            <a:pPr lvl="1"/>
            <a:r>
              <a:rPr lang="en-US" dirty="0" smtClean="0"/>
              <a:t>Backed President Johnson </a:t>
            </a:r>
          </a:p>
          <a:p>
            <a:pPr lvl="2"/>
            <a:r>
              <a:rPr lang="en-US" dirty="0" smtClean="0"/>
              <a:t>Johnson was worried about losing white support in the South</a:t>
            </a:r>
          </a:p>
          <a:p>
            <a:pPr lvl="3"/>
            <a:r>
              <a:rPr lang="en-US" dirty="0" smtClean="0"/>
              <a:t>Wasn’t worried about losing black support</a:t>
            </a:r>
          </a:p>
          <a:p>
            <a:pPr lvl="3"/>
            <a:r>
              <a:rPr lang="en-US" dirty="0" smtClean="0"/>
              <a:t>MFDP pressured to agree to an all-white Democratic delegation</a:t>
            </a:r>
          </a:p>
          <a:p>
            <a:pPr lvl="4"/>
            <a:r>
              <a:rPr lang="en-US" dirty="0" smtClean="0"/>
              <a:t>Martin Luther King Jr. supported this but many SNCC members viewed this as betrayal. </a:t>
            </a:r>
          </a:p>
          <a:p>
            <a:pPr lvl="5"/>
            <a:r>
              <a:rPr lang="en-US" dirty="0" smtClean="0"/>
              <a:t>King felt confident the non-violence campaign would cont.</a:t>
            </a:r>
            <a:endParaRPr lang="en-US" dirty="0"/>
          </a:p>
        </p:txBody>
      </p:sp>
    </p:spTree>
    <p:extLst>
      <p:ext uri="{BB962C8B-B14F-4D97-AF65-F5344CB8AC3E}">
        <p14:creationId xmlns:p14="http://schemas.microsoft.com/office/powerpoint/2010/main" val="2915009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Figures of the Movement</a:t>
            </a:r>
            <a:endParaRPr lang="en-US" dirty="0"/>
          </a:p>
        </p:txBody>
      </p:sp>
      <p:sp>
        <p:nvSpPr>
          <p:cNvPr id="3" name="Text Placeholder 2"/>
          <p:cNvSpPr>
            <a:spLocks noGrp="1"/>
          </p:cNvSpPr>
          <p:nvPr>
            <p:ph type="body" idx="1"/>
          </p:nvPr>
        </p:nvSpPr>
        <p:spPr/>
        <p:txBody>
          <a:bodyPr/>
          <a:lstStyle/>
          <a:p>
            <a:r>
              <a:rPr lang="en-US" dirty="0" smtClean="0"/>
              <a:t>Martin Luther King Jr.</a:t>
            </a:r>
            <a:endParaRPr lang="en-US" dirty="0"/>
          </a:p>
        </p:txBody>
      </p:sp>
      <p:sp>
        <p:nvSpPr>
          <p:cNvPr id="5" name="Text Placeholder 4"/>
          <p:cNvSpPr>
            <a:spLocks noGrp="1"/>
          </p:cNvSpPr>
          <p:nvPr>
            <p:ph type="body" sz="quarter" idx="3"/>
          </p:nvPr>
        </p:nvSpPr>
        <p:spPr/>
        <p:txBody>
          <a:bodyPr/>
          <a:lstStyle/>
          <a:p>
            <a:r>
              <a:rPr lang="en-US" dirty="0" smtClean="0"/>
              <a:t>Malcom X</a:t>
            </a:r>
            <a:endParaRPr lang="en-US"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838200" y="2362200"/>
            <a:ext cx="3101397" cy="40254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5257800" y="2362200"/>
            <a:ext cx="2930503" cy="403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41582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Key Figures of the Movement</a:t>
            </a:r>
            <a:endParaRPr lang="en-US" dirty="0"/>
          </a:p>
        </p:txBody>
      </p:sp>
      <p:sp>
        <p:nvSpPr>
          <p:cNvPr id="3" name="Text Placeholder 2"/>
          <p:cNvSpPr>
            <a:spLocks noGrp="1"/>
          </p:cNvSpPr>
          <p:nvPr>
            <p:ph type="body" idx="1"/>
          </p:nvPr>
        </p:nvSpPr>
        <p:spPr>
          <a:xfrm>
            <a:off x="457200" y="762000"/>
            <a:ext cx="4040188" cy="639762"/>
          </a:xfrm>
        </p:spPr>
        <p:txBody>
          <a:bodyPr/>
          <a:lstStyle/>
          <a:p>
            <a:r>
              <a:rPr lang="en-US" dirty="0" smtClean="0"/>
              <a:t>Martin Luther King Jr.</a:t>
            </a:r>
          </a:p>
        </p:txBody>
      </p:sp>
      <p:sp>
        <p:nvSpPr>
          <p:cNvPr id="4" name="Content Placeholder 3"/>
          <p:cNvSpPr>
            <a:spLocks noGrp="1"/>
          </p:cNvSpPr>
          <p:nvPr>
            <p:ph sz="half" idx="2"/>
          </p:nvPr>
        </p:nvSpPr>
        <p:spPr>
          <a:xfrm>
            <a:off x="228600" y="1524000"/>
            <a:ext cx="4268788" cy="5105400"/>
          </a:xfrm>
        </p:spPr>
        <p:txBody>
          <a:bodyPr>
            <a:normAutofit fontScale="92500" lnSpcReduction="10000"/>
          </a:bodyPr>
          <a:lstStyle/>
          <a:p>
            <a:r>
              <a:rPr lang="en-US" dirty="0" smtClean="0"/>
              <a:t>Main leader of the American </a:t>
            </a:r>
            <a:r>
              <a:rPr lang="en-US" dirty="0"/>
              <a:t>civil rights </a:t>
            </a:r>
            <a:r>
              <a:rPr lang="en-US" dirty="0" smtClean="0"/>
              <a:t>movement,</a:t>
            </a:r>
          </a:p>
          <a:p>
            <a:r>
              <a:rPr lang="en-US" dirty="0"/>
              <a:t>A</a:t>
            </a:r>
            <a:r>
              <a:rPr lang="en-US" dirty="0" smtClean="0"/>
              <a:t> </a:t>
            </a:r>
            <a:r>
              <a:rPr lang="en-US" dirty="0"/>
              <a:t>political </a:t>
            </a:r>
            <a:r>
              <a:rPr lang="en-US" dirty="0" smtClean="0"/>
              <a:t>activist and a </a:t>
            </a:r>
            <a:r>
              <a:rPr lang="en-US" dirty="0"/>
              <a:t>Baptist minister, and was one of America's greatest orators. </a:t>
            </a:r>
            <a:endParaRPr lang="en-US" dirty="0" smtClean="0"/>
          </a:p>
          <a:p>
            <a:r>
              <a:rPr lang="en-US" dirty="0" smtClean="0"/>
              <a:t>In </a:t>
            </a:r>
            <a:r>
              <a:rPr lang="en-US" dirty="0"/>
              <a:t>1964, King became the youngest man to be awarded the Nobel Peace Prize (for his work as a peacemaker, promoting nonviolence and equal treatment for different races). </a:t>
            </a:r>
            <a:endParaRPr lang="en-US" dirty="0" smtClean="0"/>
          </a:p>
          <a:p>
            <a:r>
              <a:rPr lang="en-US" dirty="0" smtClean="0"/>
              <a:t>On </a:t>
            </a:r>
            <a:r>
              <a:rPr lang="en-US" dirty="0"/>
              <a:t>April 4, 1968, King was assassinated in Memphis, Tennessee.</a:t>
            </a:r>
          </a:p>
          <a:p>
            <a:endParaRPr lang="en-US" dirty="0"/>
          </a:p>
        </p:txBody>
      </p:sp>
      <p:sp>
        <p:nvSpPr>
          <p:cNvPr id="5" name="Text Placeholder 4"/>
          <p:cNvSpPr>
            <a:spLocks noGrp="1"/>
          </p:cNvSpPr>
          <p:nvPr>
            <p:ph type="body" sz="quarter" idx="3"/>
          </p:nvPr>
        </p:nvSpPr>
        <p:spPr>
          <a:xfrm>
            <a:off x="4648200" y="762000"/>
            <a:ext cx="4041775" cy="639762"/>
          </a:xfrm>
        </p:spPr>
        <p:txBody>
          <a:bodyPr/>
          <a:lstStyle/>
          <a:p>
            <a:r>
              <a:rPr lang="en-US" dirty="0" smtClean="0"/>
              <a:t>Malcom X</a:t>
            </a:r>
          </a:p>
        </p:txBody>
      </p:sp>
      <p:sp>
        <p:nvSpPr>
          <p:cNvPr id="6" name="Content Placeholder 5"/>
          <p:cNvSpPr>
            <a:spLocks noGrp="1"/>
          </p:cNvSpPr>
          <p:nvPr>
            <p:ph sz="quarter" idx="4"/>
          </p:nvPr>
        </p:nvSpPr>
        <p:spPr>
          <a:xfrm>
            <a:off x="4645025" y="1447800"/>
            <a:ext cx="4270375" cy="5410199"/>
          </a:xfrm>
        </p:spPr>
        <p:txBody>
          <a:bodyPr>
            <a:normAutofit fontScale="92500"/>
          </a:bodyPr>
          <a:lstStyle/>
          <a:p>
            <a:r>
              <a:rPr lang="en-US" dirty="0" smtClean="0"/>
              <a:t>In 1952, </a:t>
            </a:r>
            <a:r>
              <a:rPr lang="en-US" dirty="0"/>
              <a:t>renamed himself X to signify the loss of his African </a:t>
            </a:r>
            <a:r>
              <a:rPr lang="en-US" dirty="0" smtClean="0"/>
              <a:t>heritage (</a:t>
            </a:r>
            <a:r>
              <a:rPr lang="en-US" dirty="0"/>
              <a:t>o</a:t>
            </a:r>
            <a:r>
              <a:rPr lang="en-US" dirty="0" smtClean="0"/>
              <a:t>riginally Little). </a:t>
            </a:r>
          </a:p>
          <a:p>
            <a:r>
              <a:rPr lang="en-US" dirty="0"/>
              <a:t>C</a:t>
            </a:r>
            <a:r>
              <a:rPr lang="en-US" dirty="0" smtClean="0"/>
              <a:t>onverted </a:t>
            </a:r>
            <a:r>
              <a:rPr lang="en-US" dirty="0"/>
              <a:t>to Nation of Islam in jail in the 50s, became Black Muslims' most dynamic street orator and </a:t>
            </a:r>
            <a:r>
              <a:rPr lang="en-US" dirty="0" smtClean="0"/>
              <a:t>recruiter. </a:t>
            </a:r>
          </a:p>
          <a:p>
            <a:r>
              <a:rPr lang="en-US" dirty="0" smtClean="0"/>
              <a:t>Black </a:t>
            </a:r>
            <a:r>
              <a:rPr lang="en-US" dirty="0"/>
              <a:t>Power movement built on </a:t>
            </a:r>
            <a:r>
              <a:rPr lang="en-US" dirty="0" smtClean="0"/>
              <a:t>his beliefs; separationist </a:t>
            </a:r>
            <a:r>
              <a:rPr lang="en-US" dirty="0"/>
              <a:t>and nationalist impulses to achieve true independence and equality. </a:t>
            </a:r>
            <a:endParaRPr lang="en-US" dirty="0" smtClean="0"/>
          </a:p>
          <a:p>
            <a:r>
              <a:rPr lang="en-US" dirty="0" smtClean="0"/>
              <a:t>Murdered </a:t>
            </a:r>
            <a:r>
              <a:rPr lang="en-US" dirty="0"/>
              <a:t>in 1965 by his own people who felt he wasn't representing them properly</a:t>
            </a:r>
            <a:r>
              <a:rPr lang="en-US" dirty="0" smtClean="0"/>
              <a:t>.</a:t>
            </a:r>
          </a:p>
          <a:p>
            <a:pPr lvl="1"/>
            <a:r>
              <a:rPr lang="en-US" dirty="0" smtClean="0"/>
              <a:t>Stopped seeing whites as “devils”</a:t>
            </a:r>
            <a:endParaRPr lang="en-US" dirty="0"/>
          </a:p>
          <a:p>
            <a:endParaRPr lang="en-US" dirty="0"/>
          </a:p>
        </p:txBody>
      </p:sp>
    </p:spTree>
    <p:extLst>
      <p:ext uri="{BB962C8B-B14F-4D97-AF65-F5344CB8AC3E}">
        <p14:creationId xmlns:p14="http://schemas.microsoft.com/office/powerpoint/2010/main" val="751050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Key Figures of the Movement</a:t>
            </a:r>
            <a:endParaRPr lang="en-US" dirty="0"/>
          </a:p>
        </p:txBody>
      </p:sp>
      <p:sp>
        <p:nvSpPr>
          <p:cNvPr id="3" name="Text Placeholder 2"/>
          <p:cNvSpPr>
            <a:spLocks noGrp="1"/>
          </p:cNvSpPr>
          <p:nvPr>
            <p:ph type="body" idx="1"/>
          </p:nvPr>
        </p:nvSpPr>
        <p:spPr>
          <a:xfrm>
            <a:off x="457200" y="762000"/>
            <a:ext cx="4040188" cy="639762"/>
          </a:xfrm>
        </p:spPr>
        <p:txBody>
          <a:bodyPr/>
          <a:lstStyle/>
          <a:p>
            <a:r>
              <a:rPr lang="en-US" dirty="0" smtClean="0"/>
              <a:t>Martin Luther King Jr.</a:t>
            </a:r>
          </a:p>
        </p:txBody>
      </p:sp>
      <p:sp>
        <p:nvSpPr>
          <p:cNvPr id="4" name="Content Placeholder 3"/>
          <p:cNvSpPr>
            <a:spLocks noGrp="1"/>
          </p:cNvSpPr>
          <p:nvPr>
            <p:ph sz="half" idx="2"/>
          </p:nvPr>
        </p:nvSpPr>
        <p:spPr>
          <a:xfrm>
            <a:off x="228600" y="1523999"/>
            <a:ext cx="4268788" cy="5324883"/>
          </a:xfrm>
        </p:spPr>
        <p:txBody>
          <a:bodyPr>
            <a:normAutofit fontScale="92500"/>
          </a:bodyPr>
          <a:lstStyle/>
          <a:p>
            <a:r>
              <a:rPr lang="en-US" dirty="0" smtClean="0"/>
              <a:t>Grew up in Atlanta where his father and grandfather were ministers.</a:t>
            </a:r>
          </a:p>
          <a:p>
            <a:r>
              <a:rPr lang="en-US" dirty="0" smtClean="0"/>
              <a:t>Influenced by </a:t>
            </a:r>
            <a:r>
              <a:rPr lang="en-US" dirty="0" err="1" smtClean="0"/>
              <a:t>Ghandi</a:t>
            </a:r>
            <a:endParaRPr lang="en-US" dirty="0" smtClean="0"/>
          </a:p>
          <a:p>
            <a:r>
              <a:rPr lang="en-US" dirty="0" smtClean="0"/>
              <a:t>Tactics</a:t>
            </a:r>
          </a:p>
          <a:p>
            <a:pPr lvl="1"/>
            <a:r>
              <a:rPr lang="en-US" dirty="0" smtClean="0"/>
              <a:t>Peaceful demonstrations</a:t>
            </a:r>
          </a:p>
          <a:p>
            <a:pPr lvl="2"/>
            <a:r>
              <a:rPr lang="en-US" dirty="0" smtClean="0"/>
              <a:t>Marches, boycotts, protests, and speeches.</a:t>
            </a:r>
          </a:p>
          <a:p>
            <a:r>
              <a:rPr lang="en-US" dirty="0" smtClean="0"/>
              <a:t>Impact</a:t>
            </a:r>
          </a:p>
          <a:p>
            <a:pPr lvl="1"/>
            <a:r>
              <a:rPr lang="en-US" dirty="0" smtClean="0"/>
              <a:t>Influential in the demonstrations leading to civil rights legislation</a:t>
            </a:r>
          </a:p>
          <a:p>
            <a:pPr lvl="2"/>
            <a:r>
              <a:rPr lang="en-US" dirty="0" smtClean="0"/>
              <a:t>Montgomery Bus Boycott, Birmingham Campaign, Children’s Campaign, and “I Have a Dream” speech.</a:t>
            </a:r>
            <a:endParaRPr lang="en-US" dirty="0"/>
          </a:p>
          <a:p>
            <a:pPr marL="914400" lvl="2" indent="0">
              <a:buNone/>
            </a:pPr>
            <a:r>
              <a:rPr lang="en-US" dirty="0" smtClean="0"/>
              <a:t> </a:t>
            </a:r>
            <a:endParaRPr lang="en-US" dirty="0"/>
          </a:p>
        </p:txBody>
      </p:sp>
      <p:sp>
        <p:nvSpPr>
          <p:cNvPr id="5" name="Text Placeholder 4"/>
          <p:cNvSpPr>
            <a:spLocks noGrp="1"/>
          </p:cNvSpPr>
          <p:nvPr>
            <p:ph type="body" sz="quarter" idx="3"/>
          </p:nvPr>
        </p:nvSpPr>
        <p:spPr>
          <a:xfrm>
            <a:off x="4648200" y="762000"/>
            <a:ext cx="4041775" cy="639762"/>
          </a:xfrm>
        </p:spPr>
        <p:txBody>
          <a:bodyPr/>
          <a:lstStyle/>
          <a:p>
            <a:r>
              <a:rPr lang="en-US" dirty="0" smtClean="0"/>
              <a:t>Malcom X</a:t>
            </a:r>
          </a:p>
        </p:txBody>
      </p:sp>
      <p:sp>
        <p:nvSpPr>
          <p:cNvPr id="6" name="Content Placeholder 5"/>
          <p:cNvSpPr>
            <a:spLocks noGrp="1"/>
          </p:cNvSpPr>
          <p:nvPr>
            <p:ph sz="quarter" idx="4"/>
          </p:nvPr>
        </p:nvSpPr>
        <p:spPr>
          <a:xfrm>
            <a:off x="4495801" y="1447800"/>
            <a:ext cx="4648200" cy="5410199"/>
          </a:xfrm>
        </p:spPr>
        <p:txBody>
          <a:bodyPr>
            <a:normAutofit fontScale="92500"/>
          </a:bodyPr>
          <a:lstStyle/>
          <a:p>
            <a:r>
              <a:rPr lang="en-US" dirty="0" smtClean="0"/>
              <a:t>Very rough childhood.</a:t>
            </a:r>
          </a:p>
          <a:p>
            <a:pPr lvl="1"/>
            <a:r>
              <a:rPr lang="en-US" dirty="0" smtClean="0"/>
              <a:t>Expelled from school, life of drugs, pimping and gambling until jailed for burglary in 1946.</a:t>
            </a:r>
          </a:p>
          <a:p>
            <a:r>
              <a:rPr lang="en-US" dirty="0" smtClean="0"/>
              <a:t>Tactics</a:t>
            </a:r>
          </a:p>
          <a:p>
            <a:pPr lvl="1"/>
            <a:r>
              <a:rPr lang="en-US" dirty="0" smtClean="0"/>
              <a:t>Blacks take control of own lives</a:t>
            </a:r>
          </a:p>
          <a:p>
            <a:pPr lvl="2"/>
            <a:r>
              <a:rPr lang="en-US" dirty="0" smtClean="0"/>
              <a:t>Stop “begging” the system for “jobs, food, clothing and housing”.</a:t>
            </a:r>
          </a:p>
          <a:p>
            <a:pPr lvl="1"/>
            <a:r>
              <a:rPr lang="en-US" dirty="0" smtClean="0"/>
              <a:t>Predicted racial warfare</a:t>
            </a:r>
          </a:p>
          <a:p>
            <a:pPr lvl="2"/>
            <a:r>
              <a:rPr lang="en-US" dirty="0" smtClean="0"/>
              <a:t>“slaughter for this sinful white world.”</a:t>
            </a:r>
          </a:p>
          <a:p>
            <a:pPr lvl="1"/>
            <a:r>
              <a:rPr lang="en-US" dirty="0"/>
              <a:t> </a:t>
            </a:r>
            <a:r>
              <a:rPr lang="en-US" dirty="0" smtClean="0"/>
              <a:t>Criticized non-violent protest</a:t>
            </a:r>
            <a:r>
              <a:rPr lang="en-US" dirty="0"/>
              <a:t> </a:t>
            </a:r>
            <a:r>
              <a:rPr lang="en-US" dirty="0" smtClean="0"/>
              <a:t>&amp; working with whites</a:t>
            </a:r>
          </a:p>
          <a:p>
            <a:r>
              <a:rPr lang="en-US" dirty="0" smtClean="0"/>
              <a:t>Impact</a:t>
            </a:r>
          </a:p>
          <a:p>
            <a:pPr lvl="1"/>
            <a:r>
              <a:rPr lang="en-US" dirty="0" smtClean="0"/>
              <a:t>Emboldened blacks and created racial pride</a:t>
            </a:r>
            <a:endParaRPr lang="en-US" dirty="0"/>
          </a:p>
          <a:p>
            <a:pPr lvl="1"/>
            <a:r>
              <a:rPr lang="en-US" dirty="0" smtClean="0"/>
              <a:t>Scared some whites</a:t>
            </a:r>
          </a:p>
        </p:txBody>
      </p:sp>
      <p:sp>
        <p:nvSpPr>
          <p:cNvPr id="7" name="TextBox 6"/>
          <p:cNvSpPr txBox="1"/>
          <p:nvPr/>
        </p:nvSpPr>
        <p:spPr>
          <a:xfrm>
            <a:off x="0" y="6325663"/>
            <a:ext cx="3739998" cy="523220"/>
          </a:xfrm>
          <a:prstGeom prst="rect">
            <a:avLst/>
          </a:prstGeom>
          <a:noFill/>
        </p:spPr>
        <p:txBody>
          <a:bodyPr wrap="none" rtlCol="0">
            <a:spAutoFit/>
          </a:bodyPr>
          <a:lstStyle/>
          <a:p>
            <a:r>
              <a:rPr lang="en-US" sz="1400" b="1" dirty="0" smtClean="0">
                <a:solidFill>
                  <a:srgbClr val="FF0000"/>
                </a:solidFill>
              </a:rPr>
              <a:t>Read pg. 147 of IB Civil Rights Movement book: </a:t>
            </a:r>
          </a:p>
          <a:p>
            <a:r>
              <a:rPr lang="en-US" sz="1400" b="1" dirty="0" smtClean="0">
                <a:solidFill>
                  <a:srgbClr val="FF0000"/>
                </a:solidFill>
              </a:rPr>
              <a:t>Malcom X and Martin Luther King</a:t>
            </a:r>
            <a:endParaRPr lang="en-US" sz="1400" b="1" dirty="0">
              <a:solidFill>
                <a:srgbClr val="FF0000"/>
              </a:solidFill>
            </a:endParaRPr>
          </a:p>
        </p:txBody>
      </p:sp>
    </p:spTree>
    <p:extLst>
      <p:ext uri="{BB962C8B-B14F-4D97-AF65-F5344CB8AC3E}">
        <p14:creationId xmlns:p14="http://schemas.microsoft.com/office/powerpoint/2010/main" val="3319124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55"/>
            <a:ext cx="8229600" cy="1143000"/>
          </a:xfrm>
        </p:spPr>
        <p:txBody>
          <a:bodyPr/>
          <a:lstStyle/>
          <a:p>
            <a:r>
              <a:rPr lang="en-US" dirty="0" smtClean="0"/>
              <a:t>“Black Power”</a:t>
            </a:r>
            <a:endParaRPr lang="en-US" dirty="0"/>
          </a:p>
        </p:txBody>
      </p:sp>
      <p:sp>
        <p:nvSpPr>
          <p:cNvPr id="3" name="Content Placeholder 2"/>
          <p:cNvSpPr>
            <a:spLocks noGrp="1"/>
          </p:cNvSpPr>
          <p:nvPr>
            <p:ph idx="1"/>
          </p:nvPr>
        </p:nvSpPr>
        <p:spPr>
          <a:xfrm>
            <a:off x="457200" y="1219200"/>
            <a:ext cx="8229600" cy="5638800"/>
          </a:xfrm>
        </p:spPr>
        <p:txBody>
          <a:bodyPr>
            <a:normAutofit fontScale="77500" lnSpcReduction="20000"/>
          </a:bodyPr>
          <a:lstStyle/>
          <a:p>
            <a:r>
              <a:rPr lang="en-US" dirty="0" smtClean="0"/>
              <a:t>Malcom X inspired which voiced anger and bitterness of black Americans</a:t>
            </a:r>
          </a:p>
          <a:p>
            <a:r>
              <a:rPr lang="en-US" dirty="0" smtClean="0"/>
              <a:t>For some it meant “black is beautiful” &amp; others “black militant”.</a:t>
            </a:r>
          </a:p>
          <a:p>
            <a:r>
              <a:rPr lang="en-US" dirty="0" smtClean="0"/>
              <a:t>Changed directions after Malcom’s death</a:t>
            </a:r>
          </a:p>
          <a:p>
            <a:pPr lvl="1"/>
            <a:r>
              <a:rPr lang="en-US" dirty="0" err="1" smtClean="0"/>
              <a:t>Stokely</a:t>
            </a:r>
            <a:r>
              <a:rPr lang="en-US" dirty="0" smtClean="0"/>
              <a:t> Carmichael took lead </a:t>
            </a:r>
          </a:p>
          <a:p>
            <a:r>
              <a:rPr lang="en-US" dirty="0" smtClean="0"/>
              <a:t>Opposed Vietnam War</a:t>
            </a:r>
          </a:p>
          <a:p>
            <a:r>
              <a:rPr lang="en-US" dirty="0" smtClean="0"/>
              <a:t>Martin Luther King Jr.</a:t>
            </a:r>
          </a:p>
          <a:p>
            <a:pPr lvl="1"/>
            <a:r>
              <a:rPr lang="en-US" dirty="0" smtClean="0"/>
              <a:t>Supported creating racial pride</a:t>
            </a:r>
          </a:p>
          <a:p>
            <a:pPr lvl="1"/>
            <a:r>
              <a:rPr lang="en-US" dirty="0" smtClean="0"/>
              <a:t>Opposed call to violence and exclusion of whites</a:t>
            </a:r>
          </a:p>
          <a:p>
            <a:r>
              <a:rPr lang="en-US" dirty="0" smtClean="0"/>
              <a:t>Impact</a:t>
            </a:r>
          </a:p>
          <a:p>
            <a:pPr lvl="1"/>
            <a:r>
              <a:rPr lang="en-US" dirty="0" smtClean="0"/>
              <a:t>Helped promote self-reliance and racial pride</a:t>
            </a:r>
          </a:p>
          <a:p>
            <a:pPr lvl="2"/>
            <a:r>
              <a:rPr lang="en-US" dirty="0" smtClean="0"/>
              <a:t>Appealed to black business- clothes, ‘soul’ music, and literature.</a:t>
            </a:r>
          </a:p>
          <a:p>
            <a:pPr lvl="2"/>
            <a:r>
              <a:rPr lang="en-US" dirty="0" smtClean="0"/>
              <a:t>Afro hairstyles, “Say it loud - I’m black and I’m proud” – James Brown</a:t>
            </a:r>
          </a:p>
          <a:p>
            <a:pPr lvl="2"/>
            <a:r>
              <a:rPr lang="en-US" dirty="0" smtClean="0"/>
              <a:t>Helped rid feelings of white supremacy and that blacks were inferior</a:t>
            </a:r>
          </a:p>
          <a:p>
            <a:pPr lvl="1"/>
            <a:r>
              <a:rPr lang="en-US" dirty="0" smtClean="0"/>
              <a:t>Black Panthers- violent side of black power</a:t>
            </a:r>
          </a:p>
          <a:p>
            <a:endParaRPr lang="en-US" dirty="0"/>
          </a:p>
        </p:txBody>
      </p:sp>
    </p:spTree>
    <p:extLst>
      <p:ext uri="{BB962C8B-B14F-4D97-AF65-F5344CB8AC3E}">
        <p14:creationId xmlns:p14="http://schemas.microsoft.com/office/powerpoint/2010/main" val="667948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Black Panthers</a:t>
            </a:r>
            <a:endParaRPr lang="en-US" dirty="0"/>
          </a:p>
        </p:txBody>
      </p:sp>
      <p:sp>
        <p:nvSpPr>
          <p:cNvPr id="3" name="Content Placeholder 2"/>
          <p:cNvSpPr>
            <a:spLocks noGrp="1"/>
          </p:cNvSpPr>
          <p:nvPr>
            <p:ph idx="1"/>
          </p:nvPr>
        </p:nvSpPr>
        <p:spPr>
          <a:xfrm>
            <a:off x="0" y="1219200"/>
            <a:ext cx="5562600" cy="5638800"/>
          </a:xfrm>
        </p:spPr>
        <p:txBody>
          <a:bodyPr>
            <a:normAutofit fontScale="85000" lnSpcReduction="20000"/>
          </a:bodyPr>
          <a:lstStyle/>
          <a:p>
            <a:r>
              <a:rPr lang="en-US" dirty="0" smtClean="0"/>
              <a:t>Initial aim was to monitor the behavior of Oakland police.</a:t>
            </a:r>
          </a:p>
          <a:p>
            <a:r>
              <a:rPr lang="en-US" dirty="0" smtClean="0"/>
              <a:t>Favored armed revolts and openly displayed firearms</a:t>
            </a:r>
          </a:p>
          <a:p>
            <a:r>
              <a:rPr lang="en-US" dirty="0" smtClean="0"/>
              <a:t>Received much of the media coverage though they only ever had a few thousand members</a:t>
            </a:r>
          </a:p>
          <a:p>
            <a:r>
              <a:rPr lang="en-US" dirty="0" smtClean="0"/>
              <a:t>FBI director, J. Edgar Hoover called them internal securities biggest threat.</a:t>
            </a:r>
          </a:p>
          <a:p>
            <a:pPr lvl="1"/>
            <a:r>
              <a:rPr lang="en-US" dirty="0" smtClean="0"/>
              <a:t>Infiltrated by secret agents and able to </a:t>
            </a:r>
          </a:p>
          <a:p>
            <a:pPr lvl="2"/>
            <a:r>
              <a:rPr lang="en-US" dirty="0" smtClean="0"/>
              <a:t>Led to hundreds of arrests, 30 deaths in ambushes.</a:t>
            </a:r>
          </a:p>
          <a:p>
            <a:pPr lvl="2"/>
            <a:r>
              <a:rPr lang="en-US" dirty="0" smtClean="0"/>
              <a:t>By 1970, most of the leaders were dead or imprisoned</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0988" y="1828800"/>
            <a:ext cx="3575304" cy="350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59325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pload.wikimedia.org/wikipedia/en/b/b0/1968_Olympics_Black_Power_salu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5712" y="27709"/>
            <a:ext cx="4798488" cy="6803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4945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Radical African American Activism</a:t>
            </a:r>
            <a:endParaRPr lang="en-US" dirty="0"/>
          </a:p>
        </p:txBody>
      </p:sp>
      <p:sp>
        <p:nvSpPr>
          <p:cNvPr id="3" name="Content Placeholder 2"/>
          <p:cNvSpPr>
            <a:spLocks noGrp="1"/>
          </p:cNvSpPr>
          <p:nvPr>
            <p:ph idx="1"/>
          </p:nvPr>
        </p:nvSpPr>
        <p:spPr/>
        <p:txBody>
          <a:bodyPr/>
          <a:lstStyle/>
          <a:p>
            <a:r>
              <a:rPr lang="en-US" dirty="0" smtClean="0"/>
              <a:t>More harm than good?</a:t>
            </a:r>
          </a:p>
          <a:p>
            <a:r>
              <a:rPr lang="en-US" dirty="0" smtClean="0"/>
              <a:t>Background:</a:t>
            </a:r>
          </a:p>
          <a:p>
            <a:pPr lvl="1"/>
            <a:r>
              <a:rPr lang="en-US" dirty="0" smtClean="0"/>
              <a:t>By 1965, the Civil Rights Movement was at its peak.</a:t>
            </a:r>
          </a:p>
          <a:p>
            <a:pPr lvl="2"/>
            <a:r>
              <a:rPr lang="en-US" dirty="0" smtClean="0"/>
              <a:t>Passage of the Civil Rights Act of 1964 and Voting Rights Act of 1965</a:t>
            </a:r>
          </a:p>
          <a:p>
            <a:pPr lvl="2"/>
            <a:r>
              <a:rPr lang="en-US" dirty="0" smtClean="0"/>
              <a:t>Dr. King receipt of the Nobel Peace Prize in 1964</a:t>
            </a:r>
          </a:p>
          <a:p>
            <a:pPr lvl="2"/>
            <a:r>
              <a:rPr lang="en-US" dirty="0" smtClean="0"/>
              <a:t>Dr. King enjoyed the support of President Lyndon Johnson and his willingness to make civil rights a priority.</a:t>
            </a:r>
            <a:endParaRPr lang="en-US" dirty="0"/>
          </a:p>
        </p:txBody>
      </p:sp>
    </p:spTree>
    <p:extLst>
      <p:ext uri="{BB962C8B-B14F-4D97-AF65-F5344CB8AC3E}">
        <p14:creationId xmlns:p14="http://schemas.microsoft.com/office/powerpoint/2010/main" val="4023280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TotalTime>
  <Words>1066</Words>
  <Application>Microsoft Office PowerPoint</Application>
  <PresentationFormat>On-screen Show (4:3)</PresentationFormat>
  <Paragraphs>116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Martin Luther King Jr. &amp;    Malcom X</vt:lpstr>
      <vt:lpstr>Civil Rights Movement Fractures</vt:lpstr>
      <vt:lpstr>Key Figures of the Movement</vt:lpstr>
      <vt:lpstr>Key Figures of the Movement</vt:lpstr>
      <vt:lpstr>Key Figures of the Movement</vt:lpstr>
      <vt:lpstr>“Black Power”</vt:lpstr>
      <vt:lpstr>Black Panthers</vt:lpstr>
      <vt:lpstr>PowerPoint Presentation</vt:lpstr>
      <vt:lpstr>Radical African American Activism</vt:lpstr>
      <vt:lpstr>Radical African American Activism</vt:lpstr>
      <vt:lpstr>Radical African American Activism</vt:lpstr>
      <vt:lpstr>MLK and Malcom X Comparison</vt:lpstr>
    </vt:vector>
  </TitlesOfParts>
  <Company>WCSD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Martin Luther King Jr. &amp;    Malcom X</dc:title>
  <dc:creator>WCSD</dc:creator>
  <cp:lastModifiedBy>WCSD</cp:lastModifiedBy>
  <cp:revision>30</cp:revision>
  <dcterms:created xsi:type="dcterms:W3CDTF">2015-01-02T20:46:14Z</dcterms:created>
  <dcterms:modified xsi:type="dcterms:W3CDTF">2015-02-09T02:44:35Z</dcterms:modified>
</cp:coreProperties>
</file>