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8" r:id="rId5"/>
    <p:sldId id="266" r:id="rId6"/>
    <p:sldId id="267" r:id="rId7"/>
    <p:sldId id="258" r:id="rId8"/>
    <p:sldId id="269" r:id="rId9"/>
    <p:sldId id="262" r:id="rId10"/>
    <p:sldId id="261" r:id="rId11"/>
    <p:sldId id="263" r:id="rId12"/>
    <p:sldId id="270" r:id="rId13"/>
    <p:sldId id="257" r:id="rId14"/>
    <p:sldId id="259" r:id="rId15"/>
    <p:sldId id="26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47C8E3E-9AE7-48FE-8210-386F01E60077}" type="datetimeFigureOut">
              <a:rPr lang="en-US" smtClean="0"/>
              <a:t>2/1/2015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4B3ACB4-E158-41E8-A26F-7DD1CE5B43C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7C8E3E-9AE7-48FE-8210-386F01E60077}"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7C8E3E-9AE7-48FE-8210-386F01E60077}"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7C8E3E-9AE7-48FE-8210-386F01E60077}"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7C8E3E-9AE7-48FE-8210-386F01E60077}"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4B3ACB4-E158-41E8-A26F-7DD1CE5B43C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7C8E3E-9AE7-48FE-8210-386F01E60077}"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7C8E3E-9AE7-48FE-8210-386F01E60077}" type="datetimeFigureOut">
              <a:rPr lang="en-US" smtClean="0"/>
              <a:t>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7C8E3E-9AE7-48FE-8210-386F01E60077}" type="datetimeFigureOut">
              <a:rPr lang="en-US" smtClean="0"/>
              <a:t>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C8E3E-9AE7-48FE-8210-386F01E60077}" type="datetimeFigureOut">
              <a:rPr lang="en-US" smtClean="0"/>
              <a:t>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7C8E3E-9AE7-48FE-8210-386F01E60077}"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7C8E3E-9AE7-48FE-8210-386F01E60077}"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3ACB4-E158-41E8-A26F-7DD1CE5B43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47C8E3E-9AE7-48FE-8210-386F01E60077}" type="datetimeFigureOut">
              <a:rPr lang="en-US" smtClean="0"/>
              <a:t>2/1/2015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4B3ACB4-E158-41E8-A26F-7DD1CE5B43C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Native Americans Civil Rights</a:t>
            </a:r>
            <a:endParaRPr lang="en-US" dirty="0"/>
          </a:p>
        </p:txBody>
      </p:sp>
      <p:sp>
        <p:nvSpPr>
          <p:cNvPr id="3" name="Subtitle 2"/>
          <p:cNvSpPr>
            <a:spLocks noGrp="1"/>
          </p:cNvSpPr>
          <p:nvPr>
            <p:ph type="subTitle" idx="1"/>
          </p:nvPr>
        </p:nvSpPr>
        <p:spPr/>
        <p:txBody>
          <a:bodyPr/>
          <a:lstStyle/>
          <a:p>
            <a:r>
              <a:rPr lang="en-US" dirty="0" smtClean="0"/>
              <a:t>Civil Rights</a:t>
            </a:r>
            <a:endParaRPr lang="en-US" dirty="0"/>
          </a:p>
        </p:txBody>
      </p:sp>
    </p:spTree>
    <p:extLst>
      <p:ext uri="{BB962C8B-B14F-4D97-AF65-F5344CB8AC3E}">
        <p14:creationId xmlns:p14="http://schemas.microsoft.com/office/powerpoint/2010/main" val="300029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Indian Civil Rights Act of 1968</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a:t>Right to free speech, press, and assembly</a:t>
            </a:r>
          </a:p>
          <a:p>
            <a:r>
              <a:rPr lang="en-US" dirty="0"/>
              <a:t>Protection from unreasonable search and seizure</a:t>
            </a:r>
          </a:p>
          <a:p>
            <a:r>
              <a:rPr lang="en-US" dirty="0"/>
              <a:t>Right of criminal defendant to a speedy trial, to be advised of the charges, and to confront any adverse witnesses</a:t>
            </a:r>
          </a:p>
          <a:p>
            <a:r>
              <a:rPr lang="en-US" dirty="0"/>
              <a:t>Right to hire an attorney in a criminal case</a:t>
            </a:r>
          </a:p>
          <a:p>
            <a:r>
              <a:rPr lang="en-US" dirty="0"/>
              <a:t>Protection against self incrimination</a:t>
            </a:r>
          </a:p>
          <a:p>
            <a:r>
              <a:rPr lang="en-US" dirty="0"/>
              <a:t>Protection against cruel and unusual punishment, excessive bail, incarceration of more than one year and/or a fine in excess of $5,000 for any one offense</a:t>
            </a:r>
          </a:p>
          <a:p>
            <a:r>
              <a:rPr lang="en-US" dirty="0"/>
              <a:t>Protection from double jeopardy or </a:t>
            </a:r>
            <a:r>
              <a:rPr lang="en-US" i="1" dirty="0"/>
              <a:t>ex post facto</a:t>
            </a:r>
            <a:r>
              <a:rPr lang="en-US" dirty="0"/>
              <a:t> laws</a:t>
            </a:r>
          </a:p>
          <a:p>
            <a:r>
              <a:rPr lang="en-US" dirty="0"/>
              <a:t>Right to a jury trial for offenses punishable by imprisonment</a:t>
            </a:r>
          </a:p>
          <a:p>
            <a:r>
              <a:rPr lang="en-US" dirty="0"/>
              <a:t>Equal protection under the law and due process</a:t>
            </a:r>
          </a:p>
          <a:p>
            <a:endParaRPr lang="en-US" dirty="0"/>
          </a:p>
        </p:txBody>
      </p:sp>
    </p:spTree>
    <p:extLst>
      <p:ext uri="{BB962C8B-B14F-4D97-AF65-F5344CB8AC3E}">
        <p14:creationId xmlns:p14="http://schemas.microsoft.com/office/powerpoint/2010/main" val="2990836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Self-Determination</a:t>
            </a:r>
            <a:endParaRPr lang="en-US" dirty="0"/>
          </a:p>
        </p:txBody>
      </p:sp>
      <p:sp>
        <p:nvSpPr>
          <p:cNvPr id="3" name="Content Placeholder 2"/>
          <p:cNvSpPr>
            <a:spLocks noGrp="1"/>
          </p:cNvSpPr>
          <p:nvPr>
            <p:ph idx="1"/>
          </p:nvPr>
        </p:nvSpPr>
        <p:spPr/>
        <p:txBody>
          <a:bodyPr/>
          <a:lstStyle/>
          <a:p>
            <a:r>
              <a:rPr lang="en-US" dirty="0" smtClean="0"/>
              <a:t>Sovereignty</a:t>
            </a:r>
            <a:endParaRPr lang="en-US" dirty="0" smtClean="0"/>
          </a:p>
          <a:p>
            <a:pPr lvl="1"/>
            <a:r>
              <a:rPr lang="en-US" dirty="0"/>
              <a:t> Native American “government” is not government in the western sense of authority and control, but is more like leadership over a community</a:t>
            </a:r>
            <a:r>
              <a:rPr lang="en-US" dirty="0" smtClean="0"/>
              <a:t>.</a:t>
            </a:r>
          </a:p>
          <a:p>
            <a:pPr lvl="1"/>
            <a:r>
              <a:rPr lang="en-US" dirty="0" smtClean="0"/>
              <a:t>May have certain privileges and control over fishing and gaming.</a:t>
            </a:r>
            <a:endParaRPr lang="en-US" dirty="0"/>
          </a:p>
        </p:txBody>
      </p:sp>
    </p:spTree>
    <p:extLst>
      <p:ext uri="{BB962C8B-B14F-4D97-AF65-F5344CB8AC3E}">
        <p14:creationId xmlns:p14="http://schemas.microsoft.com/office/powerpoint/2010/main" val="1073237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Native Americans in Latin America</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Early dictatorships made it difficult for indigenous people to assert their rights.</a:t>
            </a:r>
          </a:p>
          <a:p>
            <a:r>
              <a:rPr lang="en-US" dirty="0" smtClean="0"/>
              <a:t>Mexico</a:t>
            </a:r>
          </a:p>
          <a:p>
            <a:pPr lvl="1"/>
            <a:r>
              <a:rPr lang="en-US" dirty="0" smtClean="0"/>
              <a:t>Revolutions between 1910-1920 produced feeling that indigenous people were foundation of society.</a:t>
            </a:r>
          </a:p>
          <a:p>
            <a:pPr lvl="2"/>
            <a:r>
              <a:rPr lang="en-US" dirty="0" smtClean="0"/>
              <a:t>Evidence- writings of Frida Kahlo &amp; Diego Rivera</a:t>
            </a:r>
          </a:p>
          <a:p>
            <a:pPr lvl="2"/>
            <a:r>
              <a:rPr lang="en-US" dirty="0" smtClean="0"/>
              <a:t>Successive governments provided bilingual education</a:t>
            </a:r>
          </a:p>
          <a:p>
            <a:pPr lvl="1"/>
            <a:r>
              <a:rPr lang="en-US" dirty="0" smtClean="0"/>
              <a:t>Indigenous still suffered economically</a:t>
            </a:r>
          </a:p>
          <a:p>
            <a:pPr lvl="2"/>
            <a:r>
              <a:rPr lang="en-US" dirty="0" smtClean="0"/>
              <a:t>Gov. response has been to promote the development of indigenous communities &amp; grant “self-determination”.</a:t>
            </a:r>
          </a:p>
          <a:p>
            <a:r>
              <a:rPr lang="en-US" dirty="0" smtClean="0"/>
              <a:t>Guatemala </a:t>
            </a:r>
          </a:p>
          <a:p>
            <a:pPr lvl="1"/>
            <a:r>
              <a:rPr lang="en-US" dirty="0" err="1" smtClean="0"/>
              <a:t>Rigoberta</a:t>
            </a:r>
            <a:r>
              <a:rPr lang="en-US" dirty="0" smtClean="0"/>
              <a:t> </a:t>
            </a:r>
            <a:r>
              <a:rPr lang="en-US" dirty="0" err="1" smtClean="0"/>
              <a:t>Menchu</a:t>
            </a:r>
            <a:r>
              <a:rPr lang="en-US" dirty="0" smtClean="0"/>
              <a:t>- Key figure for native rights</a:t>
            </a:r>
          </a:p>
          <a:p>
            <a:pPr lvl="2"/>
            <a:r>
              <a:rPr lang="en-US" dirty="0" smtClean="0"/>
              <a:t>She won Nobel Peace Prize in 1992</a:t>
            </a:r>
          </a:p>
          <a:p>
            <a:pPr lvl="2"/>
            <a:r>
              <a:rPr lang="en-US" dirty="0" smtClean="0"/>
              <a:t>Formed an indigenous political party</a:t>
            </a:r>
            <a:endParaRPr lang="en-US" dirty="0"/>
          </a:p>
        </p:txBody>
      </p:sp>
    </p:spTree>
    <p:extLst>
      <p:ext uri="{BB962C8B-B14F-4D97-AF65-F5344CB8AC3E}">
        <p14:creationId xmlns:p14="http://schemas.microsoft.com/office/powerpoint/2010/main" val="33439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Indigenous of</a:t>
            </a:r>
            <a:r>
              <a:rPr lang="en-US" dirty="0" smtClean="0"/>
              <a:t> </a:t>
            </a:r>
            <a:r>
              <a:rPr lang="en-US" dirty="0" smtClean="0"/>
              <a:t>Canada</a:t>
            </a:r>
            <a:endParaRPr lang="en-US" dirty="0"/>
          </a:p>
        </p:txBody>
      </p:sp>
      <p:sp>
        <p:nvSpPr>
          <p:cNvPr id="3" name="Content Placeholder 2"/>
          <p:cNvSpPr>
            <a:spLocks noGrp="1"/>
          </p:cNvSpPr>
          <p:nvPr>
            <p:ph idx="1"/>
          </p:nvPr>
        </p:nvSpPr>
        <p:spPr>
          <a:xfrm>
            <a:off x="457200" y="1447800"/>
            <a:ext cx="8229600" cy="5410200"/>
          </a:xfrm>
        </p:spPr>
        <p:txBody>
          <a:bodyPr>
            <a:normAutofit fontScale="85000" lnSpcReduction="10000"/>
          </a:bodyPr>
          <a:lstStyle/>
          <a:p>
            <a:r>
              <a:rPr lang="en-US" dirty="0"/>
              <a:t>Indian Act of 1876</a:t>
            </a:r>
          </a:p>
          <a:p>
            <a:pPr lvl="1"/>
            <a:r>
              <a:rPr lang="en-US" dirty="0"/>
              <a:t>Native women losing status after marriage to non-natives. Rights restricted. Education restricted.</a:t>
            </a:r>
          </a:p>
          <a:p>
            <a:r>
              <a:rPr lang="en-US" dirty="0"/>
              <a:t>Residential Schools</a:t>
            </a:r>
          </a:p>
          <a:p>
            <a:pPr lvl="1"/>
            <a:r>
              <a:rPr lang="en-US" dirty="0"/>
              <a:t>the assimilation process. Church run. Last one closed in 1996. First one opened soon after the Indian Act passed.</a:t>
            </a:r>
          </a:p>
          <a:p>
            <a:r>
              <a:rPr lang="en-US" dirty="0"/>
              <a:t>American Indian Movement (AIM)</a:t>
            </a:r>
          </a:p>
          <a:p>
            <a:pPr lvl="1"/>
            <a:r>
              <a:rPr lang="en-US" dirty="0"/>
              <a:t>becomes more active during the early 70s. The "Indians of All Tribes" become active during the late 60s. Most parts of the movement were radical</a:t>
            </a:r>
            <a:r>
              <a:rPr lang="en-US" dirty="0" smtClean="0"/>
              <a:t>.</a:t>
            </a:r>
            <a:endParaRPr lang="en-US" dirty="0"/>
          </a:p>
          <a:p>
            <a:r>
              <a:rPr lang="en-US" dirty="0"/>
              <a:t>James Gladstone</a:t>
            </a:r>
          </a:p>
          <a:p>
            <a:pPr lvl="1"/>
            <a:r>
              <a:rPr lang="en-US" dirty="0"/>
              <a:t>in 1958 he is appointed as a senator, starting the first steps towards Native Americans getting the right to vote in 1960</a:t>
            </a:r>
            <a:r>
              <a:rPr lang="en-US" dirty="0" smtClean="0"/>
              <a:t>.</a:t>
            </a:r>
            <a:endParaRPr lang="en-US" dirty="0"/>
          </a:p>
          <a:p>
            <a:r>
              <a:rPr lang="en-US" dirty="0"/>
              <a:t>Native Council of Canada</a:t>
            </a:r>
          </a:p>
          <a:p>
            <a:pPr lvl="1"/>
            <a:r>
              <a:rPr lang="en-US" dirty="0"/>
              <a:t>advocating for non-status Indians and the Métis (which later became the Congress of Aboriginal Peoples) in 1960.</a:t>
            </a:r>
          </a:p>
          <a:p>
            <a:endParaRPr lang="en-US" dirty="0"/>
          </a:p>
        </p:txBody>
      </p:sp>
    </p:spTree>
    <p:extLst>
      <p:ext uri="{BB962C8B-B14F-4D97-AF65-F5344CB8AC3E}">
        <p14:creationId xmlns:p14="http://schemas.microsoft.com/office/powerpoint/2010/main" val="367374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dirty="0"/>
              <a:t>Indigenous of Canada</a:t>
            </a:r>
            <a:endParaRPr lang="en-US"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r>
              <a:rPr lang="en-US" dirty="0"/>
              <a:t>The Bill of Rights</a:t>
            </a:r>
          </a:p>
          <a:p>
            <a:pPr lvl="1"/>
            <a:r>
              <a:rPr lang="en-US" dirty="0"/>
              <a:t>became a law in 1960 including right to life, liberty, and personal security, equality before the law, freedom of religion, speech, assembly, association, and press, to legal counsel and a fair trial. Not part of the constitution</a:t>
            </a:r>
            <a:r>
              <a:rPr lang="en-US" dirty="0" smtClean="0"/>
              <a:t>.</a:t>
            </a:r>
            <a:endParaRPr lang="en-US" dirty="0"/>
          </a:p>
          <a:p>
            <a:r>
              <a:rPr lang="en-US" dirty="0"/>
              <a:t>White Paper on Indian Policy</a:t>
            </a:r>
          </a:p>
          <a:p>
            <a:pPr lvl="1"/>
            <a:r>
              <a:rPr lang="en-US" dirty="0"/>
              <a:t>(1969) by Pierre Elliot Trudeau, which would end the Indian Act but also eliminate treaty rights, by responding with the Red Paper and outrage. It was withdrawn in 1970</a:t>
            </a:r>
            <a:r>
              <a:rPr lang="en-US" dirty="0" smtClean="0"/>
              <a:t>.</a:t>
            </a:r>
            <a:endParaRPr lang="en-US" dirty="0"/>
          </a:p>
          <a:p>
            <a:r>
              <a:rPr lang="en-US" dirty="0"/>
              <a:t>Red Power</a:t>
            </a:r>
          </a:p>
          <a:p>
            <a:pPr lvl="1"/>
            <a:r>
              <a:rPr lang="en-US" dirty="0"/>
              <a:t>Native Alliance for Red Power issues demands for self-determination for reserves, to end taxation of Aboriginal people, the creation of an education system that will not try to destroy the way of life, end discrimination in prisons and by police, </a:t>
            </a:r>
            <a:r>
              <a:rPr lang="en-US" dirty="0" smtClean="0"/>
              <a:t>honoring </a:t>
            </a:r>
            <a:r>
              <a:rPr lang="en-US" dirty="0"/>
              <a:t>treaty rights, end of resource to enrich private business and better economic development of Aboriginal communities, and the end of the divide and rule tactics practiced by the government in 1969.</a:t>
            </a:r>
          </a:p>
          <a:p>
            <a:endParaRPr lang="en-US" dirty="0"/>
          </a:p>
        </p:txBody>
      </p:sp>
    </p:spTree>
    <p:extLst>
      <p:ext uri="{BB962C8B-B14F-4D97-AF65-F5344CB8AC3E}">
        <p14:creationId xmlns:p14="http://schemas.microsoft.com/office/powerpoint/2010/main" val="3663932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Indigenous of Canada</a:t>
            </a:r>
            <a:endParaRPr lang="en-US" dirty="0"/>
          </a:p>
        </p:txBody>
      </p:sp>
      <p:sp>
        <p:nvSpPr>
          <p:cNvPr id="3" name="Content Placeholder 2"/>
          <p:cNvSpPr>
            <a:spLocks noGrp="1"/>
          </p:cNvSpPr>
          <p:nvPr>
            <p:ph idx="1"/>
          </p:nvPr>
        </p:nvSpPr>
        <p:spPr>
          <a:xfrm>
            <a:off x="304800" y="1066800"/>
            <a:ext cx="8610600" cy="5791200"/>
          </a:xfrm>
        </p:spPr>
        <p:txBody>
          <a:bodyPr>
            <a:normAutofit fontScale="92500" lnSpcReduction="10000"/>
          </a:bodyPr>
          <a:lstStyle/>
          <a:p>
            <a:r>
              <a:rPr lang="en-US" dirty="0"/>
              <a:t>Charter of Rights and </a:t>
            </a:r>
            <a:r>
              <a:rPr lang="en-US" dirty="0" smtClean="0"/>
              <a:t>Freedoms (Constitution Act of 1982)</a:t>
            </a:r>
            <a:endParaRPr lang="en-US" dirty="0"/>
          </a:p>
          <a:p>
            <a:pPr lvl="1"/>
            <a:r>
              <a:rPr lang="en-US" dirty="0"/>
              <a:t>The Charter of Rights and Freedoms come into effects in </a:t>
            </a:r>
            <a:r>
              <a:rPr lang="en-US" dirty="0" smtClean="0"/>
              <a:t>1982.</a:t>
            </a:r>
            <a:endParaRPr lang="en-US" dirty="0"/>
          </a:p>
          <a:p>
            <a:pPr lvl="1"/>
            <a:r>
              <a:rPr lang="en-US" dirty="0" smtClean="0"/>
              <a:t>During </a:t>
            </a:r>
            <a:r>
              <a:rPr lang="en-US" dirty="0"/>
              <a:t>the late 60s to the early 80s, Canadian Aboriginals used more radical tactics to gain rights</a:t>
            </a:r>
            <a:r>
              <a:rPr lang="en-US" dirty="0" smtClean="0"/>
              <a:t>.</a:t>
            </a:r>
          </a:p>
          <a:p>
            <a:pPr lvl="1"/>
            <a:r>
              <a:rPr lang="en-US" dirty="0" smtClean="0"/>
              <a:t>(1</a:t>
            </a:r>
            <a:r>
              <a:rPr lang="en-US" dirty="0"/>
              <a:t>) Every individual is equal before and under the law and has the right to the equal protection and equal benefit of the law without discrimination and, in particular, without discrimination based on race, national or ethnic origin, </a:t>
            </a:r>
            <a:r>
              <a:rPr lang="en-US" dirty="0" err="1"/>
              <a:t>colour</a:t>
            </a:r>
            <a:r>
              <a:rPr lang="en-US" dirty="0"/>
              <a:t>, religion, sex, age or mental or physical disability.</a:t>
            </a:r>
          </a:p>
          <a:p>
            <a:pPr lvl="1"/>
            <a:r>
              <a:rPr lang="en-US" dirty="0" smtClean="0"/>
              <a:t>(</a:t>
            </a:r>
            <a:r>
              <a:rPr lang="en-US" dirty="0"/>
              <a:t>2) Subsection (1) does not preclude any law, program or activity that has as its object the amelioration of conditions of disadvantaged individuals or groups including those that are disadvantaged because of race, national or ethnic origin, </a:t>
            </a:r>
            <a:r>
              <a:rPr lang="en-US" dirty="0" err="1"/>
              <a:t>colour</a:t>
            </a:r>
            <a:r>
              <a:rPr lang="en-US" dirty="0"/>
              <a:t>, religion, sex, age or mental or physical disability. </a:t>
            </a:r>
            <a:r>
              <a:rPr lang="en-US" b="1" dirty="0" smtClean="0"/>
              <a:t>(Excludes affirmative action programs)</a:t>
            </a:r>
            <a:endParaRPr lang="en-US" dirty="0"/>
          </a:p>
          <a:p>
            <a:pPr lvl="1"/>
            <a:endParaRPr lang="en-US" dirty="0"/>
          </a:p>
        </p:txBody>
      </p:sp>
    </p:spTree>
    <p:extLst>
      <p:ext uri="{BB962C8B-B14F-4D97-AF65-F5344CB8AC3E}">
        <p14:creationId xmlns:p14="http://schemas.microsoft.com/office/powerpoint/2010/main" val="198544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t>Baumann, Michael, and Mark Stacey. </a:t>
            </a:r>
            <a:r>
              <a:rPr lang="en-US" i="1" dirty="0"/>
              <a:t>Civil Rights and Social Movements in the Americas</a:t>
            </a:r>
            <a:r>
              <a:rPr lang="en-US" dirty="0"/>
              <a:t>. Cambridge: Cambridge University Press, 2013.</a:t>
            </a:r>
            <a:endParaRPr lang="en-US" dirty="0"/>
          </a:p>
        </p:txBody>
      </p:sp>
    </p:spTree>
    <p:extLst>
      <p:ext uri="{BB962C8B-B14F-4D97-AF65-F5344CB8AC3E}">
        <p14:creationId xmlns:p14="http://schemas.microsoft.com/office/powerpoint/2010/main" val="370338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Change</a:t>
            </a:r>
            <a:endParaRPr lang="en-US" dirty="0"/>
          </a:p>
        </p:txBody>
      </p:sp>
      <p:sp>
        <p:nvSpPr>
          <p:cNvPr id="3" name="Content Placeholder 2"/>
          <p:cNvSpPr>
            <a:spLocks noGrp="1"/>
          </p:cNvSpPr>
          <p:nvPr>
            <p:ph idx="1"/>
          </p:nvPr>
        </p:nvSpPr>
        <p:spPr/>
        <p:txBody>
          <a:bodyPr/>
          <a:lstStyle/>
          <a:p>
            <a:r>
              <a:rPr lang="en-US" dirty="0" smtClean="0"/>
              <a:t>Areas of change between the 1960s and 1980s</a:t>
            </a:r>
            <a:r>
              <a:rPr lang="en-US" dirty="0" smtClean="0"/>
              <a:t>:</a:t>
            </a:r>
          </a:p>
          <a:p>
            <a:pPr lvl="1"/>
            <a:r>
              <a:rPr lang="en-US" dirty="0" smtClean="0"/>
              <a:t>Greater </a:t>
            </a:r>
            <a:r>
              <a:rPr lang="en-US" dirty="0" smtClean="0"/>
              <a:t>equality</a:t>
            </a:r>
          </a:p>
          <a:p>
            <a:pPr lvl="1"/>
            <a:r>
              <a:rPr lang="en-US" dirty="0" smtClean="0"/>
              <a:t>Rights to vote</a:t>
            </a:r>
          </a:p>
          <a:p>
            <a:pPr lvl="1"/>
            <a:r>
              <a:rPr lang="en-US" dirty="0" smtClean="0"/>
              <a:t>Education and self-government</a:t>
            </a:r>
          </a:p>
          <a:p>
            <a:pPr lvl="1"/>
            <a:r>
              <a:rPr lang="en-US" dirty="0" smtClean="0"/>
              <a:t>Use of the legal system for protection</a:t>
            </a:r>
          </a:p>
          <a:p>
            <a:pPr lvl="1"/>
            <a:r>
              <a:rPr lang="en-US" dirty="0" smtClean="0"/>
              <a:t>Restitution of lands and </a:t>
            </a:r>
            <a:r>
              <a:rPr lang="en-US" dirty="0" smtClean="0"/>
              <a:t>compensations</a:t>
            </a:r>
          </a:p>
          <a:p>
            <a:pPr lvl="1"/>
            <a:r>
              <a:rPr lang="en-US" dirty="0" smtClean="0"/>
              <a:t>Self-determination</a:t>
            </a:r>
            <a:endParaRPr lang="en-US" dirty="0"/>
          </a:p>
        </p:txBody>
      </p:sp>
    </p:spTree>
    <p:extLst>
      <p:ext uri="{BB962C8B-B14F-4D97-AF65-F5344CB8AC3E}">
        <p14:creationId xmlns:p14="http://schemas.microsoft.com/office/powerpoint/2010/main" val="245820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Natives in the United States</a:t>
            </a:r>
            <a:endParaRPr lang="en-US" dirty="0"/>
          </a:p>
        </p:txBody>
      </p:sp>
      <p:sp>
        <p:nvSpPr>
          <p:cNvPr id="3" name="Content Placeholder 2"/>
          <p:cNvSpPr>
            <a:spLocks noGrp="1"/>
          </p:cNvSpPr>
          <p:nvPr>
            <p:ph idx="1"/>
          </p:nvPr>
        </p:nvSpPr>
        <p:spPr>
          <a:xfrm>
            <a:off x="457200" y="914400"/>
            <a:ext cx="8229600" cy="5943600"/>
          </a:xfrm>
        </p:spPr>
        <p:txBody>
          <a:bodyPr>
            <a:normAutofit fontScale="92500"/>
          </a:bodyPr>
          <a:lstStyle/>
          <a:p>
            <a:r>
              <a:rPr lang="en-US" dirty="0" smtClean="0"/>
              <a:t>Why did Native American movements emerge in the post-war period?</a:t>
            </a:r>
          </a:p>
          <a:p>
            <a:pPr lvl="1"/>
            <a:r>
              <a:rPr lang="en-US" dirty="0" smtClean="0"/>
              <a:t>Population was 300,000 in 1900; 1960 it more than doubled to 800,000.</a:t>
            </a:r>
          </a:p>
          <a:p>
            <a:endParaRPr lang="en-US" dirty="0"/>
          </a:p>
          <a:p>
            <a:r>
              <a:rPr lang="en-US" dirty="0" smtClean="0"/>
              <a:t>More respect for Native American customs, religion, and choices.</a:t>
            </a:r>
          </a:p>
          <a:p>
            <a:pPr lvl="1"/>
            <a:r>
              <a:rPr lang="en-US" dirty="0" smtClean="0"/>
              <a:t>Evidence: Ending of prohibition. </a:t>
            </a:r>
          </a:p>
          <a:p>
            <a:pPr lvl="2"/>
            <a:r>
              <a:rPr lang="en-US" dirty="0" smtClean="0"/>
              <a:t>Gave Native Americans choice rather than for “their own good”. </a:t>
            </a:r>
          </a:p>
          <a:p>
            <a:pPr lvl="2"/>
            <a:r>
              <a:rPr lang="en-US" dirty="0" smtClean="0"/>
              <a:t>Many reservations chose to remain alcohol free after 1953.</a:t>
            </a:r>
          </a:p>
          <a:p>
            <a:pPr lvl="1"/>
            <a:r>
              <a:rPr lang="en-US" dirty="0" smtClean="0"/>
              <a:t>Still battled image of “tamed savage”</a:t>
            </a:r>
          </a:p>
          <a:p>
            <a:pPr lvl="2"/>
            <a:r>
              <a:rPr lang="en-US" dirty="0" smtClean="0"/>
              <a:t>Indians were the bad guys and cowboys were good.</a:t>
            </a:r>
          </a:p>
          <a:p>
            <a:pPr lvl="3"/>
            <a:r>
              <a:rPr lang="en-US" dirty="0" smtClean="0"/>
              <a:t>Americans had short history and desired heroes</a:t>
            </a:r>
          </a:p>
          <a:p>
            <a:pPr lvl="3"/>
            <a:r>
              <a:rPr lang="en-US" dirty="0" smtClean="0"/>
              <a:t>Influenced by western movies and stories.</a:t>
            </a:r>
            <a:endParaRPr lang="en-US" dirty="0"/>
          </a:p>
        </p:txBody>
      </p:sp>
    </p:spTree>
    <p:extLst>
      <p:ext uri="{BB962C8B-B14F-4D97-AF65-F5344CB8AC3E}">
        <p14:creationId xmlns:p14="http://schemas.microsoft.com/office/powerpoint/2010/main" val="49565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a:t>
            </a:r>
            <a:endParaRPr lang="en-US" dirty="0"/>
          </a:p>
        </p:txBody>
      </p:sp>
      <p:sp>
        <p:nvSpPr>
          <p:cNvPr id="3" name="Content Placeholder 2"/>
          <p:cNvSpPr>
            <a:spLocks noGrp="1"/>
          </p:cNvSpPr>
          <p:nvPr>
            <p:ph idx="1"/>
          </p:nvPr>
        </p:nvSpPr>
        <p:spPr/>
        <p:txBody>
          <a:bodyPr/>
          <a:lstStyle/>
          <a:p>
            <a:r>
              <a:rPr lang="en-US" dirty="0" smtClean="0"/>
              <a:t>Indian Land Rights Association</a:t>
            </a:r>
          </a:p>
          <a:p>
            <a:pPr lvl="1"/>
            <a:r>
              <a:rPr lang="en-US" dirty="0" smtClean="0"/>
              <a:t>Aimed to restore tribal lands and argued money was not sufficient compensation.</a:t>
            </a:r>
          </a:p>
          <a:p>
            <a:r>
              <a:rPr lang="en-US" dirty="0" smtClean="0"/>
              <a:t>American Indian Movement (AIM)</a:t>
            </a:r>
          </a:p>
          <a:p>
            <a:r>
              <a:rPr lang="en-US" dirty="0" smtClean="0"/>
              <a:t>National Congress of American Indians (NCAI)</a:t>
            </a:r>
          </a:p>
          <a:p>
            <a:r>
              <a:rPr lang="en-US" dirty="0"/>
              <a:t>National Indian Education Association (NIEA) </a:t>
            </a:r>
            <a:endParaRPr lang="en-US" dirty="0" smtClean="0"/>
          </a:p>
          <a:p>
            <a:pPr lvl="1"/>
            <a:r>
              <a:rPr lang="en-US" dirty="0"/>
              <a:t>W</a:t>
            </a:r>
            <a:r>
              <a:rPr lang="en-US" dirty="0" smtClean="0"/>
              <a:t>as </a:t>
            </a:r>
            <a:r>
              <a:rPr lang="en-US" dirty="0"/>
              <a:t>formed to fight for equal education for Native Americans in 1969</a:t>
            </a:r>
            <a:r>
              <a:rPr lang="en-US" dirty="0" smtClean="0"/>
              <a:t>.</a:t>
            </a:r>
            <a:endParaRPr lang="en-US" dirty="0"/>
          </a:p>
        </p:txBody>
      </p:sp>
    </p:spTree>
    <p:extLst>
      <p:ext uri="{BB962C8B-B14F-4D97-AF65-F5344CB8AC3E}">
        <p14:creationId xmlns:p14="http://schemas.microsoft.com/office/powerpoint/2010/main" val="224644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Policies for Natives in US</a:t>
            </a:r>
            <a:endParaRPr lang="en-US" dirty="0"/>
          </a:p>
        </p:txBody>
      </p:sp>
      <p:sp>
        <p:nvSpPr>
          <p:cNvPr id="3" name="Content Placeholder 2"/>
          <p:cNvSpPr>
            <a:spLocks noGrp="1"/>
          </p:cNvSpPr>
          <p:nvPr>
            <p:ph idx="1"/>
          </p:nvPr>
        </p:nvSpPr>
        <p:spPr>
          <a:xfrm>
            <a:off x="457200" y="1219200"/>
            <a:ext cx="8229600" cy="5562600"/>
          </a:xfrm>
        </p:spPr>
        <p:txBody>
          <a:bodyPr>
            <a:normAutofit fontScale="92500"/>
          </a:bodyPr>
          <a:lstStyle/>
          <a:p>
            <a:r>
              <a:rPr lang="en-US" dirty="0" smtClean="0"/>
              <a:t>Termination</a:t>
            </a:r>
          </a:p>
          <a:p>
            <a:pPr lvl="1"/>
            <a:r>
              <a:rPr lang="en-US" dirty="0" smtClean="0"/>
              <a:t>Policy carried out from 1953 to 1964 to assimilate Native Americans.</a:t>
            </a:r>
          </a:p>
          <a:p>
            <a:pPr lvl="2"/>
            <a:r>
              <a:rPr lang="en-US" dirty="0" smtClean="0"/>
              <a:t>Ended recognition of Reservations as sovereign nations.</a:t>
            </a:r>
          </a:p>
          <a:p>
            <a:pPr lvl="2"/>
            <a:r>
              <a:rPr lang="en-US" dirty="0" smtClean="0"/>
              <a:t>Eisenhower ended termination unless tribe requested it in 1956.</a:t>
            </a:r>
          </a:p>
          <a:p>
            <a:pPr lvl="1"/>
            <a:r>
              <a:rPr lang="en-US" dirty="0" smtClean="0"/>
              <a:t>Led to formation of National Congress American Indian (NCAI)</a:t>
            </a:r>
          </a:p>
          <a:p>
            <a:r>
              <a:rPr lang="en-US" dirty="0" smtClean="0"/>
              <a:t>Voting Rights</a:t>
            </a:r>
          </a:p>
          <a:p>
            <a:pPr lvl="1"/>
            <a:r>
              <a:rPr lang="en-US" dirty="0" smtClean="0"/>
              <a:t>Indian Citizenship Act 1924</a:t>
            </a:r>
          </a:p>
          <a:p>
            <a:pPr lvl="2"/>
            <a:r>
              <a:rPr lang="en-US" dirty="0" smtClean="0"/>
              <a:t>Made Native Americans full citizens and gave the voting rights.</a:t>
            </a:r>
          </a:p>
          <a:p>
            <a:r>
              <a:rPr lang="en-US" dirty="0" smtClean="0"/>
              <a:t>Education- 90% of native children by 1965</a:t>
            </a:r>
          </a:p>
          <a:p>
            <a:pPr lvl="1"/>
            <a:r>
              <a:rPr lang="en-US" dirty="0" smtClean="0"/>
              <a:t>Different cultural background ignored- high drop-outs</a:t>
            </a:r>
          </a:p>
        </p:txBody>
      </p:sp>
    </p:spTree>
    <p:extLst>
      <p:ext uri="{BB962C8B-B14F-4D97-AF65-F5344CB8AC3E}">
        <p14:creationId xmlns:p14="http://schemas.microsoft.com/office/powerpoint/2010/main" val="2400880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Goals of Native Americans</a:t>
            </a:r>
            <a:endParaRPr lang="en-US" dirty="0"/>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r>
              <a:rPr lang="en-US" dirty="0" smtClean="0"/>
              <a:t>Treaty Rights</a:t>
            </a:r>
          </a:p>
          <a:p>
            <a:pPr lvl="1"/>
            <a:r>
              <a:rPr lang="en-US" dirty="0" smtClean="0"/>
              <a:t>1966 the Department of Justice restored the Treaty Rights of Medicine Creek to restore rights of gaming and fishing. </a:t>
            </a:r>
          </a:p>
          <a:p>
            <a:pPr lvl="2"/>
            <a:r>
              <a:rPr lang="en-US" dirty="0" smtClean="0"/>
              <a:t>More treaty rights are provided. Becomes known as the Trail of Broken Treaties in 1972. </a:t>
            </a:r>
          </a:p>
          <a:p>
            <a:r>
              <a:rPr lang="en-US" dirty="0" smtClean="0"/>
              <a:t>Social Issues</a:t>
            </a:r>
          </a:p>
          <a:p>
            <a:pPr lvl="1"/>
            <a:r>
              <a:rPr lang="en-US" dirty="0" smtClean="0"/>
              <a:t>Poverty, unemployment, and health problems.</a:t>
            </a:r>
          </a:p>
          <a:p>
            <a:pPr lvl="2"/>
            <a:r>
              <a:rPr lang="en-US" dirty="0" smtClean="0"/>
              <a:t>Unemployment 80%, life expectancy 44 years.</a:t>
            </a:r>
          </a:p>
          <a:p>
            <a:r>
              <a:rPr lang="en-US" dirty="0" smtClean="0"/>
              <a:t>Land Rights</a:t>
            </a:r>
          </a:p>
          <a:p>
            <a:pPr lvl="1"/>
            <a:r>
              <a:rPr lang="en-US" dirty="0" smtClean="0"/>
              <a:t>Reservation lands were insufficient</a:t>
            </a:r>
          </a:p>
          <a:p>
            <a:r>
              <a:rPr lang="en-US" dirty="0" smtClean="0"/>
              <a:t>Relocation</a:t>
            </a:r>
          </a:p>
          <a:p>
            <a:pPr lvl="1"/>
            <a:r>
              <a:rPr lang="en-US" dirty="0" smtClean="0"/>
              <a:t>1944-80, many Indians left reservations to discover how inferior Native American conditions were. </a:t>
            </a:r>
          </a:p>
          <a:p>
            <a:r>
              <a:rPr lang="en-US" dirty="0" smtClean="0"/>
              <a:t>Physical Intimidation was NOT and issue like for blacks.</a:t>
            </a:r>
          </a:p>
          <a:p>
            <a:endParaRPr lang="en-US" dirty="0" smtClean="0"/>
          </a:p>
          <a:p>
            <a:endParaRPr lang="en-US" dirty="0"/>
          </a:p>
        </p:txBody>
      </p:sp>
    </p:spTree>
    <p:extLst>
      <p:ext uri="{BB962C8B-B14F-4D97-AF65-F5344CB8AC3E}">
        <p14:creationId xmlns:p14="http://schemas.microsoft.com/office/powerpoint/2010/main" val="3937109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r>
              <a:rPr lang="en-US" dirty="0" smtClean="0"/>
              <a:t>Tactics of Native Americans in US</a:t>
            </a:r>
            <a:endParaRPr lang="en-US" dirty="0"/>
          </a:p>
        </p:txBody>
      </p:sp>
      <p:sp>
        <p:nvSpPr>
          <p:cNvPr id="3" name="Content Placeholder 2"/>
          <p:cNvSpPr>
            <a:spLocks noGrp="1"/>
          </p:cNvSpPr>
          <p:nvPr>
            <p:ph idx="1"/>
          </p:nvPr>
        </p:nvSpPr>
        <p:spPr/>
        <p:txBody>
          <a:bodyPr>
            <a:normAutofit/>
          </a:bodyPr>
          <a:lstStyle/>
          <a:p>
            <a:r>
              <a:rPr lang="en-US" dirty="0"/>
              <a:t>AIM in 1972</a:t>
            </a:r>
          </a:p>
          <a:p>
            <a:pPr lvl="1"/>
            <a:r>
              <a:rPr lang="en-US" dirty="0"/>
              <a:t>AIM becomes more </a:t>
            </a:r>
            <a:r>
              <a:rPr lang="en-US" dirty="0" smtClean="0"/>
              <a:t>prominent in US because it contains the </a:t>
            </a:r>
            <a:r>
              <a:rPr lang="en-US" dirty="0"/>
              <a:t>Bureau of Indian Affairs office </a:t>
            </a:r>
            <a:endParaRPr lang="en-US" dirty="0" smtClean="0"/>
          </a:p>
          <a:p>
            <a:pPr lvl="1"/>
            <a:r>
              <a:rPr lang="en-US" dirty="0"/>
              <a:t>Confrontation at Wounded Knee of 1973</a:t>
            </a:r>
          </a:p>
          <a:p>
            <a:pPr lvl="2"/>
            <a:r>
              <a:rPr lang="en-US" dirty="0"/>
              <a:t>300 AIM members seized the town of Wounded Knee and held it for 71 days.</a:t>
            </a:r>
          </a:p>
          <a:p>
            <a:pPr lvl="3"/>
            <a:r>
              <a:rPr lang="en-US" dirty="0"/>
              <a:t>2 AIM members were killed and 13 were wounded</a:t>
            </a:r>
          </a:p>
          <a:p>
            <a:pPr lvl="3"/>
            <a:r>
              <a:rPr lang="en-US" dirty="0"/>
              <a:t>2 men from US marshal service were wounded.</a:t>
            </a:r>
          </a:p>
          <a:p>
            <a:pPr lvl="1"/>
            <a:r>
              <a:rPr lang="en-US" dirty="0" smtClean="0"/>
              <a:t>The </a:t>
            </a:r>
            <a:r>
              <a:rPr lang="en-US" dirty="0"/>
              <a:t>Native American movement in the States had less attention due to the Black Power movement and Vietnam War taking most of the public attention</a:t>
            </a:r>
            <a:r>
              <a:rPr lang="en-US" dirty="0" smtClean="0"/>
              <a:t>.</a:t>
            </a:r>
            <a:endParaRPr lang="en-US" dirty="0"/>
          </a:p>
        </p:txBody>
      </p:sp>
    </p:spTree>
    <p:extLst>
      <p:ext uri="{BB962C8B-B14F-4D97-AF65-F5344CB8AC3E}">
        <p14:creationId xmlns:p14="http://schemas.microsoft.com/office/powerpoint/2010/main" val="771096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of AIM</a:t>
            </a:r>
            <a:endParaRPr lang="en-US" dirty="0"/>
          </a:p>
        </p:txBody>
      </p:sp>
      <p:sp>
        <p:nvSpPr>
          <p:cNvPr id="3" name="Content Placeholder 2"/>
          <p:cNvSpPr>
            <a:spLocks noGrp="1"/>
          </p:cNvSpPr>
          <p:nvPr>
            <p:ph idx="1"/>
          </p:nvPr>
        </p:nvSpPr>
        <p:spPr>
          <a:xfrm>
            <a:off x="457200" y="1447800"/>
            <a:ext cx="8229600" cy="5410200"/>
          </a:xfrm>
        </p:spPr>
        <p:txBody>
          <a:bodyPr>
            <a:normAutofit/>
          </a:bodyPr>
          <a:lstStyle/>
          <a:p>
            <a:r>
              <a:rPr lang="en-US" dirty="0" smtClean="0"/>
              <a:t>American Indian Religious Freedom Act (1978)</a:t>
            </a:r>
          </a:p>
          <a:p>
            <a:pPr lvl="1"/>
            <a:r>
              <a:rPr lang="en-US" dirty="0" smtClean="0"/>
              <a:t>Right to believe religion, worship through ceremonials, access sites, and use sacred objects.</a:t>
            </a:r>
          </a:p>
          <a:p>
            <a:r>
              <a:rPr lang="en-US" dirty="0" smtClean="0"/>
              <a:t>Indian Self-Determination Act (1975)</a:t>
            </a:r>
          </a:p>
          <a:p>
            <a:pPr lvl="1"/>
            <a:r>
              <a:rPr lang="en-US" dirty="0" smtClean="0"/>
              <a:t>Attempt to give Native Americans more control of their reservations.</a:t>
            </a:r>
          </a:p>
          <a:p>
            <a:r>
              <a:rPr lang="en-US" dirty="0" smtClean="0"/>
              <a:t>Trail of Broken Treaties 1972</a:t>
            </a:r>
          </a:p>
          <a:p>
            <a:pPr lvl="1"/>
            <a:r>
              <a:rPr lang="en-US" dirty="0" smtClean="0"/>
              <a:t>List of 20 demands</a:t>
            </a:r>
          </a:p>
        </p:txBody>
      </p:sp>
    </p:spTree>
    <p:extLst>
      <p:ext uri="{BB962C8B-B14F-4D97-AF65-F5344CB8AC3E}">
        <p14:creationId xmlns:p14="http://schemas.microsoft.com/office/powerpoint/2010/main" val="44718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of 1964</a:t>
            </a:r>
            <a:endParaRPr lang="en-US" dirty="0"/>
          </a:p>
        </p:txBody>
      </p:sp>
      <p:sp>
        <p:nvSpPr>
          <p:cNvPr id="3" name="Content Placeholder 2"/>
          <p:cNvSpPr>
            <a:spLocks noGrp="1"/>
          </p:cNvSpPr>
          <p:nvPr>
            <p:ph idx="1"/>
          </p:nvPr>
        </p:nvSpPr>
        <p:spPr/>
        <p:txBody>
          <a:bodyPr/>
          <a:lstStyle/>
          <a:p>
            <a:r>
              <a:rPr lang="en-US" dirty="0"/>
              <a:t>O</a:t>
            </a:r>
            <a:r>
              <a:rPr lang="en-US" dirty="0" smtClean="0"/>
              <a:t>utlawed </a:t>
            </a:r>
            <a:r>
              <a:rPr lang="en-US" dirty="0"/>
              <a:t>discrimination based on race, color, religion, sex, or national origin</a:t>
            </a:r>
            <a:r>
              <a:rPr lang="en-US" dirty="0" smtClean="0"/>
              <a:t>.</a:t>
            </a:r>
            <a:r>
              <a:rPr lang="en-US" dirty="0"/>
              <a:t> </a:t>
            </a:r>
            <a:endParaRPr lang="en-US" dirty="0" smtClean="0"/>
          </a:p>
          <a:p>
            <a:r>
              <a:rPr lang="en-US" dirty="0" smtClean="0"/>
              <a:t>It </a:t>
            </a:r>
            <a:r>
              <a:rPr lang="en-US" dirty="0"/>
              <a:t>ended unequal application of voter registration requirements and racial segregation in schools, at the workplace and by facilities that served the general public (known as "public accommodations").</a:t>
            </a:r>
          </a:p>
        </p:txBody>
      </p:sp>
    </p:spTree>
    <p:extLst>
      <p:ext uri="{BB962C8B-B14F-4D97-AF65-F5344CB8AC3E}">
        <p14:creationId xmlns:p14="http://schemas.microsoft.com/office/powerpoint/2010/main" val="2504939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7343</TotalTime>
  <Words>975</Words>
  <Application>Microsoft Office PowerPoint</Application>
  <PresentationFormat>On-screen Show (4:3)</PresentationFormat>
  <Paragraphs>122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Native Americans Civil Rights</vt:lpstr>
      <vt:lpstr>Areas of Change</vt:lpstr>
      <vt:lpstr>Natives in the United States</vt:lpstr>
      <vt:lpstr>Organizations</vt:lpstr>
      <vt:lpstr>Policies for Natives in US</vt:lpstr>
      <vt:lpstr>Goals of Native Americans</vt:lpstr>
      <vt:lpstr>Tactics of Native Americans in US</vt:lpstr>
      <vt:lpstr>Impact of AIM</vt:lpstr>
      <vt:lpstr>Civil Rights Act of 1964</vt:lpstr>
      <vt:lpstr>Indian Civil Rights Act of 1968</vt:lpstr>
      <vt:lpstr>Self-Determination</vt:lpstr>
      <vt:lpstr>Native Americans in Latin America</vt:lpstr>
      <vt:lpstr>Indigenous of Canada</vt:lpstr>
      <vt:lpstr>Indigenous of Canada</vt:lpstr>
      <vt:lpstr>Indigenous of Canada</vt:lpstr>
      <vt:lpstr>Sources</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 Americans</dc:title>
  <dc:creator>WCSD</dc:creator>
  <cp:lastModifiedBy>WCSD</cp:lastModifiedBy>
  <cp:revision>45</cp:revision>
  <dcterms:created xsi:type="dcterms:W3CDTF">2014-05-27T16:37:10Z</dcterms:created>
  <dcterms:modified xsi:type="dcterms:W3CDTF">2015-02-02T18:20:49Z</dcterms:modified>
</cp:coreProperties>
</file>