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60" r:id="rId6"/>
    <p:sldId id="262" r:id="rId7"/>
    <p:sldId id="271" r:id="rId8"/>
    <p:sldId id="261" r:id="rId9"/>
    <p:sldId id="272" r:id="rId10"/>
    <p:sldId id="276" r:id="rId11"/>
    <p:sldId id="274" r:id="rId12"/>
    <p:sldId id="273" r:id="rId13"/>
    <p:sldId id="275" r:id="rId14"/>
    <p:sldId id="265" r:id="rId15"/>
    <p:sldId id="259" r:id="rId16"/>
    <p:sldId id="263" r:id="rId17"/>
    <p:sldId id="268" r:id="rId18"/>
    <p:sldId id="266" r:id="rId19"/>
    <p:sldId id="264" r:id="rId20"/>
    <p:sldId id="269" r:id="rId21"/>
    <p:sldId id="27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DF4B59-4CD3-42B4-A311-92CF14D53548}"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FB5CB-D6D7-40D3-A1D1-CDD19716C529}" type="slidenum">
              <a:rPr lang="en-US" smtClean="0"/>
              <a:t>‹#›</a:t>
            </a:fld>
            <a:endParaRPr lang="en-US"/>
          </a:p>
        </p:txBody>
      </p:sp>
    </p:spTree>
    <p:extLst>
      <p:ext uri="{BB962C8B-B14F-4D97-AF65-F5344CB8AC3E}">
        <p14:creationId xmlns:p14="http://schemas.microsoft.com/office/powerpoint/2010/main" val="439873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DF4B59-4CD3-42B4-A311-92CF14D53548}"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FB5CB-D6D7-40D3-A1D1-CDD19716C529}" type="slidenum">
              <a:rPr lang="en-US" smtClean="0"/>
              <a:t>‹#›</a:t>
            </a:fld>
            <a:endParaRPr lang="en-US"/>
          </a:p>
        </p:txBody>
      </p:sp>
    </p:spTree>
    <p:extLst>
      <p:ext uri="{BB962C8B-B14F-4D97-AF65-F5344CB8AC3E}">
        <p14:creationId xmlns:p14="http://schemas.microsoft.com/office/powerpoint/2010/main" val="2780166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DF4B59-4CD3-42B4-A311-92CF14D53548}"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FB5CB-D6D7-40D3-A1D1-CDD19716C529}" type="slidenum">
              <a:rPr lang="en-US" smtClean="0"/>
              <a:t>‹#›</a:t>
            </a:fld>
            <a:endParaRPr lang="en-US"/>
          </a:p>
        </p:txBody>
      </p:sp>
    </p:spTree>
    <p:extLst>
      <p:ext uri="{BB962C8B-B14F-4D97-AF65-F5344CB8AC3E}">
        <p14:creationId xmlns:p14="http://schemas.microsoft.com/office/powerpoint/2010/main" val="306376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DF4B59-4CD3-42B4-A311-92CF14D53548}"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FB5CB-D6D7-40D3-A1D1-CDD19716C529}" type="slidenum">
              <a:rPr lang="en-US" smtClean="0"/>
              <a:t>‹#›</a:t>
            </a:fld>
            <a:endParaRPr lang="en-US"/>
          </a:p>
        </p:txBody>
      </p:sp>
    </p:spTree>
    <p:extLst>
      <p:ext uri="{BB962C8B-B14F-4D97-AF65-F5344CB8AC3E}">
        <p14:creationId xmlns:p14="http://schemas.microsoft.com/office/powerpoint/2010/main" val="1725289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DF4B59-4CD3-42B4-A311-92CF14D53548}"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FB5CB-D6D7-40D3-A1D1-CDD19716C529}" type="slidenum">
              <a:rPr lang="en-US" smtClean="0"/>
              <a:t>‹#›</a:t>
            </a:fld>
            <a:endParaRPr lang="en-US"/>
          </a:p>
        </p:txBody>
      </p:sp>
    </p:spTree>
    <p:extLst>
      <p:ext uri="{BB962C8B-B14F-4D97-AF65-F5344CB8AC3E}">
        <p14:creationId xmlns:p14="http://schemas.microsoft.com/office/powerpoint/2010/main" val="900467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DF4B59-4CD3-42B4-A311-92CF14D53548}" type="datetimeFigureOut">
              <a:rPr lang="en-US" smtClean="0"/>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FB5CB-D6D7-40D3-A1D1-CDD19716C529}" type="slidenum">
              <a:rPr lang="en-US" smtClean="0"/>
              <a:t>‹#›</a:t>
            </a:fld>
            <a:endParaRPr lang="en-US"/>
          </a:p>
        </p:txBody>
      </p:sp>
    </p:spTree>
    <p:extLst>
      <p:ext uri="{BB962C8B-B14F-4D97-AF65-F5344CB8AC3E}">
        <p14:creationId xmlns:p14="http://schemas.microsoft.com/office/powerpoint/2010/main" val="1356870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DF4B59-4CD3-42B4-A311-92CF14D53548}" type="datetimeFigureOut">
              <a:rPr lang="en-US" smtClean="0"/>
              <a:t>2/18/2015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8FB5CB-D6D7-40D3-A1D1-CDD19716C529}" type="slidenum">
              <a:rPr lang="en-US" smtClean="0"/>
              <a:t>‹#›</a:t>
            </a:fld>
            <a:endParaRPr lang="en-US"/>
          </a:p>
        </p:txBody>
      </p:sp>
    </p:spTree>
    <p:extLst>
      <p:ext uri="{BB962C8B-B14F-4D97-AF65-F5344CB8AC3E}">
        <p14:creationId xmlns:p14="http://schemas.microsoft.com/office/powerpoint/2010/main" val="3495233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DF4B59-4CD3-42B4-A311-92CF14D53548}" type="datetimeFigureOut">
              <a:rPr lang="en-US" smtClean="0"/>
              <a:t>2/18/2015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8FB5CB-D6D7-40D3-A1D1-CDD19716C529}" type="slidenum">
              <a:rPr lang="en-US" smtClean="0"/>
              <a:t>‹#›</a:t>
            </a:fld>
            <a:endParaRPr lang="en-US"/>
          </a:p>
        </p:txBody>
      </p:sp>
    </p:spTree>
    <p:extLst>
      <p:ext uri="{BB962C8B-B14F-4D97-AF65-F5344CB8AC3E}">
        <p14:creationId xmlns:p14="http://schemas.microsoft.com/office/powerpoint/2010/main" val="72624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DF4B59-4CD3-42B4-A311-92CF14D53548}" type="datetimeFigureOut">
              <a:rPr lang="en-US" smtClean="0"/>
              <a:t>2/18/2015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8FB5CB-D6D7-40D3-A1D1-CDD19716C529}" type="slidenum">
              <a:rPr lang="en-US" smtClean="0"/>
              <a:t>‹#›</a:t>
            </a:fld>
            <a:endParaRPr lang="en-US"/>
          </a:p>
        </p:txBody>
      </p:sp>
    </p:spTree>
    <p:extLst>
      <p:ext uri="{BB962C8B-B14F-4D97-AF65-F5344CB8AC3E}">
        <p14:creationId xmlns:p14="http://schemas.microsoft.com/office/powerpoint/2010/main" val="2503523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DF4B59-4CD3-42B4-A311-92CF14D53548}" type="datetimeFigureOut">
              <a:rPr lang="en-US" smtClean="0"/>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FB5CB-D6D7-40D3-A1D1-CDD19716C529}" type="slidenum">
              <a:rPr lang="en-US" smtClean="0"/>
              <a:t>‹#›</a:t>
            </a:fld>
            <a:endParaRPr lang="en-US"/>
          </a:p>
        </p:txBody>
      </p:sp>
    </p:spTree>
    <p:extLst>
      <p:ext uri="{BB962C8B-B14F-4D97-AF65-F5344CB8AC3E}">
        <p14:creationId xmlns:p14="http://schemas.microsoft.com/office/powerpoint/2010/main" val="2106262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DF4B59-4CD3-42B4-A311-92CF14D53548}" type="datetimeFigureOut">
              <a:rPr lang="en-US" smtClean="0"/>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FB5CB-D6D7-40D3-A1D1-CDD19716C529}" type="slidenum">
              <a:rPr lang="en-US" smtClean="0"/>
              <a:t>‹#›</a:t>
            </a:fld>
            <a:endParaRPr lang="en-US"/>
          </a:p>
        </p:txBody>
      </p:sp>
    </p:spTree>
    <p:extLst>
      <p:ext uri="{BB962C8B-B14F-4D97-AF65-F5344CB8AC3E}">
        <p14:creationId xmlns:p14="http://schemas.microsoft.com/office/powerpoint/2010/main" val="4020315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DF4B59-4CD3-42B4-A311-92CF14D53548}" type="datetimeFigureOut">
              <a:rPr lang="en-US" smtClean="0"/>
              <a:t>2/18/2015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8FB5CB-D6D7-40D3-A1D1-CDD19716C529}" type="slidenum">
              <a:rPr lang="en-US" smtClean="0"/>
              <a:t>‹#›</a:t>
            </a:fld>
            <a:endParaRPr lang="en-US"/>
          </a:p>
        </p:txBody>
      </p:sp>
    </p:spTree>
    <p:extLst>
      <p:ext uri="{BB962C8B-B14F-4D97-AF65-F5344CB8AC3E}">
        <p14:creationId xmlns:p14="http://schemas.microsoft.com/office/powerpoint/2010/main" val="3744056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ideo" Target="https://www.youtube.com/embed/-0lD37bq8YI"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ideo" Target="https://www.youtube.com/embed/n82rgdbM9G4"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Civil Rights Movement</a:t>
            </a:r>
            <a:endParaRPr lang="en-US" dirty="0"/>
          </a:p>
        </p:txBody>
      </p:sp>
      <p:sp>
        <p:nvSpPr>
          <p:cNvPr id="3" name="Subtitle 2"/>
          <p:cNvSpPr>
            <a:spLocks noGrp="1"/>
          </p:cNvSpPr>
          <p:nvPr>
            <p:ph type="subTitle" idx="1"/>
          </p:nvPr>
        </p:nvSpPr>
        <p:spPr/>
        <p:txBody>
          <a:bodyPr/>
          <a:lstStyle/>
          <a:p>
            <a:r>
              <a:rPr lang="en-US" dirty="0" smtClean="0"/>
              <a:t>Civil Rights</a:t>
            </a:r>
            <a:endParaRPr lang="en-US" dirty="0"/>
          </a:p>
        </p:txBody>
      </p:sp>
    </p:spTree>
    <p:extLst>
      <p:ext uri="{BB962C8B-B14F-4D97-AF65-F5344CB8AC3E}">
        <p14:creationId xmlns:p14="http://schemas.microsoft.com/office/powerpoint/2010/main" val="3545059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Birmingham March</a:t>
            </a:r>
            <a:endParaRPr lang="en-US" dirty="0"/>
          </a:p>
        </p:txBody>
      </p:sp>
      <p:pic>
        <p:nvPicPr>
          <p:cNvPr id="4" name="-0lD37bq8YI"/>
          <p:cNvPicPr>
            <a:picLocks noGrp="1" noRot="1" noChangeAspect="1"/>
          </p:cNvPicPr>
          <p:nvPr>
            <p:ph idx="1"/>
            <a:videoFile r:link="rId1"/>
          </p:nvPr>
        </p:nvPicPr>
        <p:blipFill>
          <a:blip r:embed="rId3"/>
          <a:stretch>
            <a:fillRect/>
          </a:stretch>
        </p:blipFill>
        <p:spPr>
          <a:xfrm>
            <a:off x="126999" y="1447800"/>
            <a:ext cx="8940801" cy="5029200"/>
          </a:xfrm>
          <a:prstGeom prst="rect">
            <a:avLst/>
          </a:prstGeom>
        </p:spPr>
      </p:pic>
    </p:spTree>
    <p:extLst>
      <p:ext uri="{BB962C8B-B14F-4D97-AF65-F5344CB8AC3E}">
        <p14:creationId xmlns:p14="http://schemas.microsoft.com/office/powerpoint/2010/main" val="537340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Birmingham</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smtClean="0"/>
              <a:t>50 other cities in the south agreed to desegregation laws to avoid chaos of Birmingham.</a:t>
            </a:r>
          </a:p>
          <a:p>
            <a:r>
              <a:rPr lang="en-US" dirty="0" smtClean="0"/>
              <a:t>100,000 people demonstrated across the US</a:t>
            </a:r>
          </a:p>
          <a:p>
            <a:r>
              <a:rPr lang="en-US" dirty="0" smtClean="0"/>
              <a:t>Pushed President Kennedy to act</a:t>
            </a:r>
          </a:p>
          <a:p>
            <a:pPr lvl="1"/>
            <a:r>
              <a:rPr lang="en-US" dirty="0" smtClean="0"/>
              <a:t>Called black leaders together</a:t>
            </a:r>
          </a:p>
          <a:p>
            <a:r>
              <a:rPr lang="en-US" dirty="0" smtClean="0"/>
              <a:t>“There was never any more skillful manipulation of the news media than there was in Birmingham.”- SCLC member</a:t>
            </a:r>
          </a:p>
          <a:p>
            <a:r>
              <a:rPr lang="en-US" dirty="0" smtClean="0"/>
              <a:t>Civil Rights Act of 1964</a:t>
            </a:r>
          </a:p>
          <a:p>
            <a:r>
              <a:rPr lang="en-US" dirty="0" smtClean="0"/>
              <a:t>Voting Rights Act of 1965</a:t>
            </a:r>
          </a:p>
        </p:txBody>
      </p:sp>
    </p:spTree>
    <p:extLst>
      <p:ext uri="{BB962C8B-B14F-4D97-AF65-F5344CB8AC3E}">
        <p14:creationId xmlns:p14="http://schemas.microsoft.com/office/powerpoint/2010/main" val="87239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on Washington</a:t>
            </a:r>
            <a:endParaRPr lang="en-US" dirty="0"/>
          </a:p>
        </p:txBody>
      </p:sp>
      <p:sp>
        <p:nvSpPr>
          <p:cNvPr id="3" name="Content Placeholder 2"/>
          <p:cNvSpPr>
            <a:spLocks noGrp="1"/>
          </p:cNvSpPr>
          <p:nvPr>
            <p:ph idx="1"/>
          </p:nvPr>
        </p:nvSpPr>
        <p:spPr>
          <a:xfrm>
            <a:off x="457200" y="1600200"/>
            <a:ext cx="8229600" cy="5181600"/>
          </a:xfrm>
        </p:spPr>
        <p:txBody>
          <a:bodyPr>
            <a:normAutofit fontScale="85000" lnSpcReduction="20000"/>
          </a:bodyPr>
          <a:lstStyle/>
          <a:p>
            <a:r>
              <a:rPr lang="en-US" dirty="0" smtClean="0"/>
              <a:t>Many wanted to take case to a national level</a:t>
            </a:r>
          </a:p>
          <a:p>
            <a:r>
              <a:rPr lang="en-US" dirty="0" smtClean="0"/>
              <a:t>Phillip Randolph planned a march on Washington since 1941.</a:t>
            </a:r>
          </a:p>
          <a:p>
            <a:pPr lvl="1"/>
            <a:r>
              <a:rPr lang="en-US" dirty="0" smtClean="0"/>
              <a:t>Approached by MLK and other leaders to show support for the Civil Rights bill.</a:t>
            </a:r>
          </a:p>
          <a:p>
            <a:r>
              <a:rPr lang="en-US" dirty="0" smtClean="0"/>
              <a:t>President Kennedy opposed at first </a:t>
            </a:r>
          </a:p>
          <a:p>
            <a:pPr lvl="1"/>
            <a:r>
              <a:rPr lang="en-US" dirty="0" smtClean="0"/>
              <a:t>Feared congressmen would oppose if they felt they were being forced to pass under threat.</a:t>
            </a:r>
          </a:p>
          <a:p>
            <a:pPr lvl="1"/>
            <a:r>
              <a:rPr lang="en-US" dirty="0" smtClean="0"/>
              <a:t>Stamped his approval when all civil rights leaders were determined.</a:t>
            </a:r>
          </a:p>
          <a:p>
            <a:r>
              <a:rPr lang="en-US" dirty="0" smtClean="0"/>
              <a:t>Took place on August 28, 1963</a:t>
            </a:r>
          </a:p>
          <a:p>
            <a:r>
              <a:rPr lang="en-US" dirty="0" smtClean="0"/>
              <a:t>Quarter of a million people attended</a:t>
            </a:r>
          </a:p>
          <a:p>
            <a:pPr lvl="1"/>
            <a:r>
              <a:rPr lang="en-US" dirty="0" smtClean="0"/>
              <a:t>Most middle class and black, one quarter were white.</a:t>
            </a:r>
          </a:p>
          <a:p>
            <a:r>
              <a:rPr lang="en-US" dirty="0" smtClean="0"/>
              <a:t>MLK speech, “I have a dream” speech.</a:t>
            </a:r>
            <a:endParaRPr lang="en-US" dirty="0"/>
          </a:p>
        </p:txBody>
      </p:sp>
    </p:spTree>
    <p:extLst>
      <p:ext uri="{BB962C8B-B14F-4D97-AF65-F5344CB8AC3E}">
        <p14:creationId xmlns:p14="http://schemas.microsoft.com/office/powerpoint/2010/main" val="3506278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Have a Dream”</a:t>
            </a:r>
            <a:endParaRPr lang="en-US" dirty="0"/>
          </a:p>
        </p:txBody>
      </p:sp>
      <p:pic>
        <p:nvPicPr>
          <p:cNvPr id="4" name="n82rgdbM9G4"/>
          <p:cNvPicPr>
            <a:picLocks noGrp="1" noRot="1" noChangeAspect="1"/>
          </p:cNvPicPr>
          <p:nvPr>
            <p:ph idx="1"/>
            <a:videoFile r:link="rId1"/>
          </p:nvPr>
        </p:nvPicPr>
        <p:blipFill>
          <a:blip r:embed="rId3"/>
          <a:stretch>
            <a:fillRect/>
          </a:stretch>
        </p:blipFill>
        <p:spPr>
          <a:xfrm>
            <a:off x="59268" y="1524000"/>
            <a:ext cx="9008532" cy="5067299"/>
          </a:xfrm>
          <a:prstGeom prst="rect">
            <a:avLst/>
          </a:prstGeom>
        </p:spPr>
      </p:pic>
    </p:spTree>
    <p:extLst>
      <p:ext uri="{BB962C8B-B14F-4D97-AF65-F5344CB8AC3E}">
        <p14:creationId xmlns:p14="http://schemas.microsoft.com/office/powerpoint/2010/main" val="1759095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Organizations</a:t>
            </a:r>
            <a:endParaRPr lang="en-US" dirty="0"/>
          </a:p>
        </p:txBody>
      </p:sp>
      <p:sp>
        <p:nvSpPr>
          <p:cNvPr id="3" name="Content Placeholder 2"/>
          <p:cNvSpPr>
            <a:spLocks noGrp="1"/>
          </p:cNvSpPr>
          <p:nvPr>
            <p:ph idx="1"/>
          </p:nvPr>
        </p:nvSpPr>
        <p:spPr>
          <a:xfrm>
            <a:off x="457200" y="1371600"/>
            <a:ext cx="8229600" cy="5410200"/>
          </a:xfrm>
        </p:spPr>
        <p:txBody>
          <a:bodyPr>
            <a:normAutofit fontScale="77500" lnSpcReduction="20000"/>
          </a:bodyPr>
          <a:lstStyle/>
          <a:p>
            <a:r>
              <a:rPr lang="en-US" dirty="0" smtClean="0"/>
              <a:t>Southern Christian Leadership Conference (SCLC)</a:t>
            </a:r>
          </a:p>
          <a:p>
            <a:pPr lvl="1"/>
            <a:r>
              <a:rPr lang="en-US" dirty="0" smtClean="0"/>
              <a:t>An organization founded by MLK Jr., to direct the crusade against segregation. Its weapon was passive resistance that stressed nonviolence and love, and its tactic direct, though peaceful, confrontation.</a:t>
            </a:r>
          </a:p>
          <a:p>
            <a:r>
              <a:rPr lang="en-US" dirty="0"/>
              <a:t>Student Non-Violent Coordinating Committee (SNCC)</a:t>
            </a:r>
          </a:p>
          <a:p>
            <a:pPr lvl="1"/>
            <a:r>
              <a:rPr lang="en-US" dirty="0"/>
              <a:t>established in 1960 to promote and use non-violent means to protest racial discrimination; they were the ones primarily responsible for creating the sit-in </a:t>
            </a:r>
            <a:r>
              <a:rPr lang="en-US" dirty="0" smtClean="0"/>
              <a:t>movement</a:t>
            </a:r>
          </a:p>
          <a:p>
            <a:r>
              <a:rPr lang="en-US" dirty="0" smtClean="0"/>
              <a:t>Black Panthers</a:t>
            </a:r>
          </a:p>
          <a:p>
            <a:pPr lvl="1"/>
            <a:r>
              <a:rPr lang="en-US" dirty="0" smtClean="0"/>
              <a:t>Led by Bobby Seale and Huey Newton, they believed that racism was an inherent part of the U.S. capitalist society and were militant, self-styled revolutionaries for Black Power. Said to be the "best-known radicals of the Era"</a:t>
            </a:r>
          </a:p>
          <a:p>
            <a:pPr lvl="1"/>
            <a:r>
              <a:rPr lang="en-US" dirty="0" smtClean="0"/>
              <a:t>Black Panther Party</a:t>
            </a:r>
          </a:p>
          <a:p>
            <a:pPr lvl="2"/>
            <a:r>
              <a:rPr lang="en-US" dirty="0" smtClean="0"/>
              <a:t>black revolutionary socialist organization active in the United States from 1966 until 1982</a:t>
            </a:r>
          </a:p>
          <a:p>
            <a:endParaRPr lang="en-US" dirty="0" smtClean="0"/>
          </a:p>
          <a:p>
            <a:endParaRPr lang="en-US" dirty="0"/>
          </a:p>
        </p:txBody>
      </p:sp>
    </p:spTree>
    <p:extLst>
      <p:ext uri="{BB962C8B-B14F-4D97-AF65-F5344CB8AC3E}">
        <p14:creationId xmlns:p14="http://schemas.microsoft.com/office/powerpoint/2010/main" val="6562532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Organizations</a:t>
            </a:r>
            <a:endParaRPr lang="en-US" dirty="0"/>
          </a:p>
        </p:txBody>
      </p:sp>
      <p:sp>
        <p:nvSpPr>
          <p:cNvPr id="3" name="Content Placeholder 2"/>
          <p:cNvSpPr>
            <a:spLocks noGrp="1"/>
          </p:cNvSpPr>
          <p:nvPr>
            <p:ph idx="1"/>
          </p:nvPr>
        </p:nvSpPr>
        <p:spPr>
          <a:xfrm>
            <a:off x="457200" y="1219200"/>
            <a:ext cx="8229600" cy="5638800"/>
          </a:xfrm>
        </p:spPr>
        <p:txBody>
          <a:bodyPr>
            <a:normAutofit fontScale="62500" lnSpcReduction="20000"/>
          </a:bodyPr>
          <a:lstStyle/>
          <a:p>
            <a:r>
              <a:rPr lang="en-US" dirty="0" smtClean="0"/>
              <a:t>National Association for the Advancement of Colored People (NAACP)</a:t>
            </a:r>
          </a:p>
          <a:p>
            <a:pPr lvl="1"/>
            <a:r>
              <a:rPr lang="en-US" dirty="0"/>
              <a:t>founded in 1909 to abolish segregation and discrimination, to oppose racism and to gain civil rights for African Americans, got Supreme Court to declare grandfather clause unconstitutional</a:t>
            </a:r>
            <a:endParaRPr lang="en-US" dirty="0" smtClean="0"/>
          </a:p>
          <a:p>
            <a:r>
              <a:rPr lang="en-US" dirty="0"/>
              <a:t>Universal Negro Improvement Association (UNIA</a:t>
            </a:r>
            <a:r>
              <a:rPr lang="en-US" dirty="0" smtClean="0"/>
              <a:t>)</a:t>
            </a:r>
          </a:p>
          <a:p>
            <a:pPr lvl="1"/>
            <a:r>
              <a:rPr lang="en-US" dirty="0"/>
              <a:t>black nationalist fraternal </a:t>
            </a:r>
            <a:r>
              <a:rPr lang="en-US" dirty="0" smtClean="0"/>
              <a:t>organization founded </a:t>
            </a:r>
            <a:r>
              <a:rPr lang="en-US" dirty="0"/>
              <a:t>by Marcus </a:t>
            </a:r>
            <a:r>
              <a:rPr lang="en-US" dirty="0" smtClean="0"/>
              <a:t>Garvey; greatest </a:t>
            </a:r>
            <a:r>
              <a:rPr lang="en-US" dirty="0"/>
              <a:t>strength in the </a:t>
            </a:r>
            <a:r>
              <a:rPr lang="en-US" dirty="0" smtClean="0"/>
              <a:t>1920s.</a:t>
            </a:r>
          </a:p>
          <a:p>
            <a:r>
              <a:rPr lang="en-US" dirty="0" smtClean="0"/>
              <a:t>Students for a Democratic Society (SDS)</a:t>
            </a:r>
          </a:p>
          <a:p>
            <a:pPr lvl="1"/>
            <a:r>
              <a:rPr lang="en-US" dirty="0" smtClean="0"/>
              <a:t>important influence on student organizing in the decades since its collapse. Participatory democracy, direct action, radicalism, student power, shoestring budgets, and its organizational structure are all present in varying degrees in current American student activist groups.</a:t>
            </a:r>
          </a:p>
          <a:p>
            <a:r>
              <a:rPr lang="en-US" dirty="0"/>
              <a:t>Montgomery Improvement Association (MIA)</a:t>
            </a:r>
          </a:p>
          <a:p>
            <a:pPr lvl="1"/>
            <a:r>
              <a:rPr lang="en-US" dirty="0"/>
              <a:t>Founded in 1955 by MLK and Edgar Nixon; successful campaign that focused national attention on racial segregation in the South and catapulted King into the national spotlight.</a:t>
            </a:r>
          </a:p>
          <a:p>
            <a:r>
              <a:rPr lang="en-US" dirty="0" smtClean="0"/>
              <a:t>Congress </a:t>
            </a:r>
            <a:r>
              <a:rPr lang="en-US" dirty="0"/>
              <a:t>of Racial Equality (CORE)</a:t>
            </a:r>
          </a:p>
          <a:p>
            <a:pPr lvl="1"/>
            <a:r>
              <a:rPr lang="en-US" dirty="0"/>
              <a:t>U.S. civil rights organization that played a pivotal role in the Civil Rights Movement of the 20th century. Membership in CORE is stated to be open to "anyone who believes that 'all people are created equal' and is willing to work towards the ultimate goal of true equality throughout the world</a:t>
            </a:r>
            <a:r>
              <a:rPr lang="en-US" dirty="0" smtClean="0"/>
              <a:t>."</a:t>
            </a:r>
            <a:endParaRPr lang="en-US" dirty="0"/>
          </a:p>
        </p:txBody>
      </p:sp>
    </p:spTree>
    <p:extLst>
      <p:ext uri="{BB962C8B-B14F-4D97-AF65-F5344CB8AC3E}">
        <p14:creationId xmlns:p14="http://schemas.microsoft.com/office/powerpoint/2010/main" val="8341565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Legal Cases</a:t>
            </a:r>
            <a:endParaRPr lang="en-US" dirty="0"/>
          </a:p>
        </p:txBody>
      </p:sp>
      <p:sp>
        <p:nvSpPr>
          <p:cNvPr id="3" name="Content Placeholder 2"/>
          <p:cNvSpPr>
            <a:spLocks noGrp="1"/>
          </p:cNvSpPr>
          <p:nvPr>
            <p:ph idx="1"/>
          </p:nvPr>
        </p:nvSpPr>
        <p:spPr>
          <a:xfrm>
            <a:off x="457200" y="1066800"/>
            <a:ext cx="8229600" cy="5562600"/>
          </a:xfrm>
        </p:spPr>
        <p:txBody>
          <a:bodyPr>
            <a:normAutofit fontScale="85000" lnSpcReduction="20000"/>
          </a:bodyPr>
          <a:lstStyle/>
          <a:p>
            <a:r>
              <a:rPr lang="en-US" dirty="0" smtClean="0"/>
              <a:t>Civil Rights Act of 1875</a:t>
            </a:r>
          </a:p>
          <a:p>
            <a:pPr lvl="1"/>
            <a:r>
              <a:rPr lang="en-US" dirty="0" smtClean="0"/>
              <a:t>"</a:t>
            </a:r>
            <a:r>
              <a:rPr lang="en-US" dirty="0"/>
              <a:t>all persons within the jurisdiction of the United States shall be entitled to the full and equal enjoyment of the accommodations, advantages, facilities, and privileges of inns, public conveyances on land or water, theaters, and other places of public amusement; subject only to the conditions and limitations established by law, and applicable alike to citizens of every race and color, regardless of any previous condition of </a:t>
            </a:r>
            <a:r>
              <a:rPr lang="en-US" dirty="0" smtClean="0"/>
              <a:t>servitude“</a:t>
            </a:r>
          </a:p>
          <a:p>
            <a:pPr lvl="2"/>
            <a:r>
              <a:rPr lang="en-US" dirty="0" smtClean="0"/>
              <a:t>Court held that it was unconstitutional </a:t>
            </a:r>
          </a:p>
          <a:p>
            <a:pPr lvl="3"/>
            <a:r>
              <a:rPr lang="en-US" dirty="0"/>
              <a:t>Thirteenth </a:t>
            </a:r>
            <a:r>
              <a:rPr lang="en-US" dirty="0" smtClean="0"/>
              <a:t>Amendment (abolition of slavery)</a:t>
            </a:r>
            <a:r>
              <a:rPr lang="en-US" dirty="0"/>
              <a:t> was meant to eliminate "the badge of slavery," but not to prohibit racial discrimination in public </a:t>
            </a:r>
            <a:r>
              <a:rPr lang="en-US" dirty="0" smtClean="0"/>
              <a:t>accommodations</a:t>
            </a:r>
          </a:p>
          <a:p>
            <a:pPr lvl="3"/>
            <a:r>
              <a:rPr lang="en-US" dirty="0" smtClean="0"/>
              <a:t>Last federal civil rights legislation until 1957</a:t>
            </a:r>
          </a:p>
          <a:p>
            <a:r>
              <a:rPr lang="en-US" dirty="0" smtClean="0"/>
              <a:t>Plessy v. Ferguson (1896)</a:t>
            </a:r>
          </a:p>
          <a:p>
            <a:pPr lvl="1"/>
            <a:r>
              <a:rPr lang="en-US" dirty="0" smtClean="0"/>
              <a:t>“Separate but equal” in public facilities</a:t>
            </a:r>
          </a:p>
          <a:p>
            <a:pPr lvl="1"/>
            <a:r>
              <a:rPr lang="en-US" dirty="0" smtClean="0"/>
              <a:t>Homer Plessy- light skinned Creole of color</a:t>
            </a:r>
          </a:p>
          <a:p>
            <a:pPr lvl="2"/>
            <a:r>
              <a:rPr lang="en-US" dirty="0" smtClean="0"/>
              <a:t>Bought first class train ticket and asked to leave</a:t>
            </a:r>
          </a:p>
        </p:txBody>
      </p:sp>
    </p:spTree>
    <p:extLst>
      <p:ext uri="{BB962C8B-B14F-4D97-AF65-F5344CB8AC3E}">
        <p14:creationId xmlns:p14="http://schemas.microsoft.com/office/powerpoint/2010/main" val="30327516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Cases</a:t>
            </a:r>
            <a:endParaRPr lang="en-US" dirty="0"/>
          </a:p>
        </p:txBody>
      </p:sp>
      <p:sp>
        <p:nvSpPr>
          <p:cNvPr id="3" name="Content Placeholder 2"/>
          <p:cNvSpPr>
            <a:spLocks noGrp="1"/>
          </p:cNvSpPr>
          <p:nvPr>
            <p:ph idx="1"/>
          </p:nvPr>
        </p:nvSpPr>
        <p:spPr/>
        <p:txBody>
          <a:bodyPr>
            <a:normAutofit lnSpcReduction="10000"/>
          </a:bodyPr>
          <a:lstStyle/>
          <a:p>
            <a:r>
              <a:rPr lang="en-US" dirty="0" smtClean="0"/>
              <a:t>Powell v. Alabama (1932)</a:t>
            </a:r>
          </a:p>
          <a:p>
            <a:pPr lvl="1"/>
            <a:r>
              <a:rPr lang="en-US" dirty="0" smtClean="0"/>
              <a:t>In </a:t>
            </a:r>
            <a:r>
              <a:rPr lang="en-US" dirty="0"/>
              <a:t>1931 nine black youths were indicted </a:t>
            </a:r>
            <a:r>
              <a:rPr lang="en-US" dirty="0" smtClean="0"/>
              <a:t>on </a:t>
            </a:r>
            <a:r>
              <a:rPr lang="en-US" dirty="0"/>
              <a:t>charges of </a:t>
            </a:r>
            <a:r>
              <a:rPr lang="en-US" dirty="0" smtClean="0"/>
              <a:t>rape of </a:t>
            </a:r>
            <a:r>
              <a:rPr lang="en-US" dirty="0"/>
              <a:t>two white women in a freight car passing through Alabama. </a:t>
            </a:r>
          </a:p>
          <a:p>
            <a:pPr lvl="1"/>
            <a:r>
              <a:rPr lang="en-US" dirty="0"/>
              <a:t>F</a:t>
            </a:r>
            <a:r>
              <a:rPr lang="en-US" dirty="0" smtClean="0"/>
              <a:t>ound </a:t>
            </a:r>
            <a:r>
              <a:rPr lang="en-US" dirty="0"/>
              <a:t>guilty and sentenced to death or to prison terms of 75 to 99 years. </a:t>
            </a:r>
            <a:endParaRPr lang="en-US" dirty="0" smtClean="0"/>
          </a:p>
          <a:p>
            <a:pPr lvl="1"/>
            <a:r>
              <a:rPr lang="en-US" dirty="0" smtClean="0"/>
              <a:t>The </a:t>
            </a:r>
            <a:r>
              <a:rPr lang="en-US" dirty="0"/>
              <a:t>U.S. Supreme Court reversed </a:t>
            </a:r>
            <a:r>
              <a:rPr lang="en-US" dirty="0" smtClean="0"/>
              <a:t>convictions </a:t>
            </a:r>
            <a:r>
              <a:rPr lang="en-US" dirty="0"/>
              <a:t>on procedural grounds </a:t>
            </a:r>
            <a:endParaRPr lang="en-US" dirty="0" smtClean="0"/>
          </a:p>
          <a:p>
            <a:pPr lvl="2"/>
            <a:r>
              <a:rPr lang="en-US" dirty="0"/>
              <a:t>T</a:t>
            </a:r>
            <a:r>
              <a:rPr lang="en-US" dirty="0" smtClean="0"/>
              <a:t>he </a:t>
            </a:r>
            <a:r>
              <a:rPr lang="en-US" dirty="0"/>
              <a:t>youths' right to counsel had been infringed and </a:t>
            </a:r>
            <a:r>
              <a:rPr lang="en-US" dirty="0" smtClean="0"/>
              <a:t>no </a:t>
            </a:r>
            <a:r>
              <a:rPr lang="en-US" dirty="0"/>
              <a:t>blacks had served on the grand or trial </a:t>
            </a:r>
            <a:r>
              <a:rPr lang="en-US" dirty="0" smtClean="0"/>
              <a:t>jury</a:t>
            </a:r>
            <a:r>
              <a:rPr lang="en-US" dirty="0"/>
              <a:t>.</a:t>
            </a:r>
          </a:p>
        </p:txBody>
      </p:sp>
    </p:spTree>
    <p:extLst>
      <p:ext uri="{BB962C8B-B14F-4D97-AF65-F5344CB8AC3E}">
        <p14:creationId xmlns:p14="http://schemas.microsoft.com/office/powerpoint/2010/main" val="8855851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Cases</a:t>
            </a:r>
            <a:endParaRPr lang="en-US" dirty="0"/>
          </a:p>
        </p:txBody>
      </p:sp>
      <p:sp>
        <p:nvSpPr>
          <p:cNvPr id="3" name="Content Placeholder 2"/>
          <p:cNvSpPr>
            <a:spLocks noGrp="1"/>
          </p:cNvSpPr>
          <p:nvPr>
            <p:ph idx="1"/>
          </p:nvPr>
        </p:nvSpPr>
        <p:spPr/>
        <p:txBody>
          <a:bodyPr>
            <a:normAutofit fontScale="92500"/>
          </a:bodyPr>
          <a:lstStyle/>
          <a:p>
            <a:r>
              <a:rPr lang="en-US" dirty="0" smtClean="0"/>
              <a:t>Brown v. Board of Education of Topeka (1954)</a:t>
            </a:r>
          </a:p>
          <a:p>
            <a:pPr lvl="1"/>
            <a:r>
              <a:rPr lang="en-US" dirty="0" smtClean="0"/>
              <a:t>Ruled separate public schools is unconstitutional</a:t>
            </a:r>
          </a:p>
          <a:p>
            <a:pPr lvl="2"/>
            <a:r>
              <a:rPr lang="en-US" dirty="0" smtClean="0"/>
              <a:t>"separate educational facilities are inherently unequal.“</a:t>
            </a:r>
          </a:p>
          <a:p>
            <a:pPr lvl="2"/>
            <a:r>
              <a:rPr lang="en-US" i="1" dirty="0" smtClean="0"/>
              <a:t>De jure</a:t>
            </a:r>
            <a:r>
              <a:rPr lang="en-US" dirty="0" smtClean="0"/>
              <a:t> (matter of law) segregation- unconstitutional</a:t>
            </a:r>
          </a:p>
          <a:p>
            <a:pPr lvl="2"/>
            <a:r>
              <a:rPr lang="en-US" i="1" dirty="0" smtClean="0"/>
              <a:t>De Facto </a:t>
            </a:r>
            <a:r>
              <a:rPr lang="en-US" dirty="0" smtClean="0"/>
              <a:t>(matter of fact) segregation- constitutional</a:t>
            </a:r>
          </a:p>
          <a:p>
            <a:r>
              <a:rPr lang="en-US" dirty="0" smtClean="0"/>
              <a:t>Loving v. Virginia (1967)</a:t>
            </a:r>
          </a:p>
          <a:p>
            <a:pPr lvl="1"/>
            <a:r>
              <a:rPr lang="en-US" dirty="0"/>
              <a:t>This decision ruled that the prohibition on interracial marriage was unconstitutional. </a:t>
            </a:r>
            <a:endParaRPr lang="en-US" dirty="0" smtClean="0"/>
          </a:p>
          <a:p>
            <a:pPr lvl="1"/>
            <a:r>
              <a:rPr lang="en-US" dirty="0" smtClean="0"/>
              <a:t>Sixteen </a:t>
            </a:r>
            <a:r>
              <a:rPr lang="en-US" dirty="0"/>
              <a:t>states that still banned interracial marriage at the time were forced to revise their laws</a:t>
            </a:r>
            <a:r>
              <a:rPr lang="en-US" dirty="0" smtClean="0"/>
              <a:t>.</a:t>
            </a:r>
            <a:endParaRPr lang="en-US" dirty="0"/>
          </a:p>
        </p:txBody>
      </p:sp>
    </p:spTree>
    <p:extLst>
      <p:ext uri="{BB962C8B-B14F-4D97-AF65-F5344CB8AC3E}">
        <p14:creationId xmlns:p14="http://schemas.microsoft.com/office/powerpoint/2010/main" val="23156551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 Laws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Civil Rights Act of 1964</a:t>
            </a:r>
          </a:p>
          <a:p>
            <a:pPr lvl="1"/>
            <a:r>
              <a:rPr lang="en-US" dirty="0" smtClean="0"/>
              <a:t>Outlawed discrimination based on race, color, religion, sex, or national origin. </a:t>
            </a:r>
          </a:p>
          <a:p>
            <a:pPr lvl="1"/>
            <a:r>
              <a:rPr lang="en-US" dirty="0" smtClean="0"/>
              <a:t>It ended unequal application of voter registration requirements and racial segregation in schools, at the workplace and by facilities that served the general public (known as "public accommodations").</a:t>
            </a:r>
          </a:p>
          <a:p>
            <a:r>
              <a:rPr lang="en-US" dirty="0" smtClean="0"/>
              <a:t>Voting Rights Act of 1965</a:t>
            </a:r>
          </a:p>
          <a:p>
            <a:pPr lvl="1"/>
            <a:r>
              <a:rPr lang="en-US" dirty="0" smtClean="0"/>
              <a:t>Guaranteed </a:t>
            </a:r>
            <a:r>
              <a:rPr lang="en-US" dirty="0"/>
              <a:t>the right to vote to all </a:t>
            </a:r>
            <a:r>
              <a:rPr lang="en-US" dirty="0" smtClean="0"/>
              <a:t>Americans </a:t>
            </a:r>
            <a:r>
              <a:rPr lang="en-US" dirty="0"/>
              <a:t>and allowed the federal government to intervene in order to ensure that minorities could vote. </a:t>
            </a:r>
            <a:endParaRPr lang="en-US" dirty="0" smtClean="0"/>
          </a:p>
          <a:p>
            <a:pPr lvl="1"/>
            <a:r>
              <a:rPr lang="en-US" dirty="0"/>
              <a:t>G</a:t>
            </a:r>
            <a:r>
              <a:rPr lang="en-US" dirty="0" smtClean="0"/>
              <a:t>ave </a:t>
            </a:r>
            <a:r>
              <a:rPr lang="en-US" dirty="0"/>
              <a:t>the U.S. Attorney General the right to intervene on behalf of those who had been discriminated against</a:t>
            </a:r>
          </a:p>
        </p:txBody>
      </p:sp>
    </p:spTree>
    <p:extLst>
      <p:ext uri="{BB962C8B-B14F-4D97-AF65-F5344CB8AC3E}">
        <p14:creationId xmlns:p14="http://schemas.microsoft.com/office/powerpoint/2010/main" val="416702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IB Standards</a:t>
            </a:r>
            <a:endParaRPr lang="en-US" dirty="0"/>
          </a:p>
        </p:txBody>
      </p:sp>
      <p:sp>
        <p:nvSpPr>
          <p:cNvPr id="3" name="Content Placeholder 2"/>
          <p:cNvSpPr>
            <a:spLocks noGrp="1"/>
          </p:cNvSpPr>
          <p:nvPr>
            <p:ph idx="1"/>
          </p:nvPr>
        </p:nvSpPr>
        <p:spPr/>
        <p:txBody>
          <a:bodyPr/>
          <a:lstStyle/>
          <a:p>
            <a:r>
              <a:rPr lang="en-US" dirty="0"/>
              <a:t>Role of governments in civil rights movements in the Americas </a:t>
            </a:r>
            <a:endParaRPr lang="en-US" dirty="0" smtClean="0"/>
          </a:p>
          <a:p>
            <a:pPr marL="0" indent="0">
              <a:buNone/>
            </a:pPr>
            <a:endParaRPr lang="en-US" dirty="0" smtClean="0">
              <a:effectLst/>
            </a:endParaRPr>
          </a:p>
          <a:p>
            <a:r>
              <a:rPr lang="en-US" dirty="0" smtClean="0"/>
              <a:t>African Americans </a:t>
            </a:r>
            <a:r>
              <a:rPr lang="en-US" dirty="0"/>
              <a:t>and the Civil Rights Movement: origins, tactics and organizations; the US Supreme court and legal challenges to segregation in education; ending of the segregation in the South (1955-65) </a:t>
            </a:r>
            <a:endParaRPr lang="en-US" dirty="0" smtClean="0">
              <a:effectLst/>
            </a:endParaRPr>
          </a:p>
        </p:txBody>
      </p:sp>
    </p:spTree>
    <p:extLst>
      <p:ext uri="{BB962C8B-B14F-4D97-AF65-F5344CB8AC3E}">
        <p14:creationId xmlns:p14="http://schemas.microsoft.com/office/powerpoint/2010/main" val="17770416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Successes</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dirty="0" smtClean="0"/>
              <a:t>The Civil Rights Movement was more successful between the years of 1954 to 1964 than in the late 1960s.</a:t>
            </a:r>
          </a:p>
          <a:p>
            <a:pPr lvl="1"/>
            <a:r>
              <a:rPr lang="en-US" dirty="0" smtClean="0"/>
              <a:t>Factors making Civil Rights </a:t>
            </a:r>
            <a:r>
              <a:rPr lang="en-US" i="1" u="sng" dirty="0" smtClean="0"/>
              <a:t>more effective</a:t>
            </a:r>
            <a:r>
              <a:rPr lang="en-US" dirty="0" smtClean="0"/>
              <a:t> between 1954 and 1964</a:t>
            </a:r>
            <a:r>
              <a:rPr lang="en-US" dirty="0"/>
              <a:t>:</a:t>
            </a:r>
            <a:endParaRPr lang="en-US" dirty="0" smtClean="0"/>
          </a:p>
          <a:p>
            <a:pPr lvl="2"/>
            <a:r>
              <a:rPr lang="en-US" dirty="0" smtClean="0"/>
              <a:t>Aims and methods of the protesters in some areas of the United States.</a:t>
            </a:r>
          </a:p>
          <a:p>
            <a:pPr lvl="2"/>
            <a:r>
              <a:rPr lang="en-US" dirty="0" smtClean="0"/>
              <a:t>Martin Luther King’s leadership in the campaigns; </a:t>
            </a:r>
          </a:p>
          <a:p>
            <a:pPr lvl="2"/>
            <a:r>
              <a:rPr lang="en-US" dirty="0" smtClean="0"/>
              <a:t>the Federal System and its institutions; </a:t>
            </a:r>
          </a:p>
          <a:p>
            <a:pPr lvl="3"/>
            <a:r>
              <a:rPr lang="en-US" dirty="0" smtClean="0"/>
              <a:t>role of the Supreme Court; </a:t>
            </a:r>
          </a:p>
          <a:p>
            <a:pPr lvl="3"/>
            <a:r>
              <a:rPr lang="en-US" dirty="0" smtClean="0"/>
              <a:t>the Civil Rights Acts (1957, 1960 and 1964)</a:t>
            </a:r>
          </a:p>
          <a:p>
            <a:pPr lvl="2"/>
            <a:r>
              <a:rPr lang="en-US" dirty="0" smtClean="0"/>
              <a:t>Sympathy and coverage of the media</a:t>
            </a:r>
          </a:p>
          <a:p>
            <a:pPr lvl="2"/>
            <a:r>
              <a:rPr lang="en-US" dirty="0" smtClean="0"/>
              <a:t>NAACP and other organizations</a:t>
            </a:r>
          </a:p>
          <a:p>
            <a:pPr lvl="2"/>
            <a:r>
              <a:rPr lang="en-US" dirty="0" smtClean="0"/>
              <a:t>Idealism of youth movement at the time.</a:t>
            </a:r>
            <a:endParaRPr lang="en-US" dirty="0"/>
          </a:p>
        </p:txBody>
      </p:sp>
    </p:spTree>
    <p:extLst>
      <p:ext uri="{BB962C8B-B14F-4D97-AF65-F5344CB8AC3E}">
        <p14:creationId xmlns:p14="http://schemas.microsoft.com/office/powerpoint/2010/main" val="26871498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Successes</a:t>
            </a:r>
            <a:endParaRPr lang="en-US" dirty="0"/>
          </a:p>
        </p:txBody>
      </p:sp>
      <p:sp>
        <p:nvSpPr>
          <p:cNvPr id="3" name="Content Placeholder 2"/>
          <p:cNvSpPr>
            <a:spLocks noGrp="1"/>
          </p:cNvSpPr>
          <p:nvPr>
            <p:ph idx="1"/>
          </p:nvPr>
        </p:nvSpPr>
        <p:spPr/>
        <p:txBody>
          <a:bodyPr/>
          <a:lstStyle/>
          <a:p>
            <a:r>
              <a:rPr lang="en-US" dirty="0" smtClean="0"/>
              <a:t>Factors making Civil Rights </a:t>
            </a:r>
            <a:r>
              <a:rPr lang="en-US" i="1" u="sng" dirty="0" smtClean="0"/>
              <a:t>less effective</a:t>
            </a:r>
            <a:r>
              <a:rPr lang="en-US" dirty="0" smtClean="0"/>
              <a:t> in the late 1960s:</a:t>
            </a:r>
          </a:p>
          <a:p>
            <a:pPr lvl="1"/>
            <a:r>
              <a:rPr lang="en-US" dirty="0" smtClean="0"/>
              <a:t>Racism</a:t>
            </a:r>
          </a:p>
          <a:p>
            <a:pPr lvl="1"/>
            <a:r>
              <a:rPr lang="en-US" dirty="0" smtClean="0"/>
              <a:t>Black rivalries and aggressive tactics</a:t>
            </a:r>
          </a:p>
          <a:p>
            <a:pPr lvl="1"/>
            <a:r>
              <a:rPr lang="en-US" dirty="0" smtClean="0"/>
              <a:t>White backlash</a:t>
            </a:r>
          </a:p>
          <a:p>
            <a:pPr lvl="1"/>
            <a:r>
              <a:rPr lang="en-US" dirty="0" smtClean="0"/>
              <a:t>Loss of leadership and the impact of the Vietnam War.</a:t>
            </a:r>
            <a:endParaRPr lang="en-US" dirty="0"/>
          </a:p>
        </p:txBody>
      </p:sp>
    </p:spTree>
    <p:extLst>
      <p:ext uri="{BB962C8B-B14F-4D97-AF65-F5344CB8AC3E}">
        <p14:creationId xmlns:p14="http://schemas.microsoft.com/office/powerpoint/2010/main" val="1159212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a:t>
            </a:r>
            <a:endParaRPr lang="en-US" dirty="0"/>
          </a:p>
        </p:txBody>
      </p:sp>
      <p:sp>
        <p:nvSpPr>
          <p:cNvPr id="3" name="Content Placeholder 2"/>
          <p:cNvSpPr>
            <a:spLocks noGrp="1"/>
          </p:cNvSpPr>
          <p:nvPr>
            <p:ph idx="1"/>
          </p:nvPr>
        </p:nvSpPr>
        <p:spPr>
          <a:xfrm>
            <a:off x="457200" y="1447800"/>
            <a:ext cx="8229600" cy="5105400"/>
          </a:xfrm>
        </p:spPr>
        <p:txBody>
          <a:bodyPr>
            <a:normAutofit lnSpcReduction="10000"/>
          </a:bodyPr>
          <a:lstStyle/>
          <a:p>
            <a:r>
              <a:rPr lang="en-US" dirty="0" smtClean="0"/>
              <a:t>Segregation (Jim Crow laws)</a:t>
            </a:r>
          </a:p>
          <a:p>
            <a:pPr lvl="1"/>
            <a:r>
              <a:rPr lang="en-US" dirty="0" smtClean="0"/>
              <a:t>Classrooms</a:t>
            </a:r>
          </a:p>
          <a:p>
            <a:pPr lvl="1"/>
            <a:r>
              <a:rPr lang="en-US" dirty="0" smtClean="0"/>
              <a:t>Bathrooms</a:t>
            </a:r>
          </a:p>
          <a:p>
            <a:pPr lvl="1"/>
            <a:r>
              <a:rPr lang="en-US" dirty="0" smtClean="0"/>
              <a:t>Theaters</a:t>
            </a:r>
          </a:p>
          <a:p>
            <a:pPr lvl="1"/>
            <a:r>
              <a:rPr lang="en-US" dirty="0"/>
              <a:t>T</a:t>
            </a:r>
            <a:r>
              <a:rPr lang="en-US" dirty="0" smtClean="0"/>
              <a:t>rain cars </a:t>
            </a:r>
          </a:p>
          <a:p>
            <a:r>
              <a:rPr lang="en-US" dirty="0" err="1" smtClean="0"/>
              <a:t>Lynchings</a:t>
            </a:r>
            <a:r>
              <a:rPr lang="en-US" dirty="0" smtClean="0"/>
              <a:t> and violence</a:t>
            </a:r>
          </a:p>
          <a:p>
            <a:r>
              <a:rPr lang="en-US" dirty="0" smtClean="0"/>
              <a:t>Inequality (Jim Crow laws)</a:t>
            </a:r>
          </a:p>
          <a:p>
            <a:pPr lvl="1"/>
            <a:r>
              <a:rPr lang="en-US" dirty="0" smtClean="0"/>
              <a:t>Wages</a:t>
            </a:r>
          </a:p>
          <a:p>
            <a:pPr lvl="1"/>
            <a:r>
              <a:rPr lang="en-US" dirty="0" smtClean="0"/>
              <a:t>Barred from juries and legislatures</a:t>
            </a:r>
          </a:p>
          <a:p>
            <a:r>
              <a:rPr lang="en-US" dirty="0" smtClean="0"/>
              <a:t>Disenfranchisement </a:t>
            </a:r>
            <a:endParaRPr lang="en-US" dirty="0"/>
          </a:p>
        </p:txBody>
      </p:sp>
    </p:spTree>
    <p:extLst>
      <p:ext uri="{BB962C8B-B14F-4D97-AF65-F5344CB8AC3E}">
        <p14:creationId xmlns:p14="http://schemas.microsoft.com/office/powerpoint/2010/main" val="4017758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Tactics</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dirty="0" smtClean="0"/>
              <a:t>Protests</a:t>
            </a:r>
          </a:p>
          <a:p>
            <a:pPr lvl="1"/>
            <a:r>
              <a:rPr lang="en-US" dirty="0" smtClean="0"/>
              <a:t>Boycotts</a:t>
            </a:r>
          </a:p>
          <a:p>
            <a:pPr lvl="2"/>
            <a:r>
              <a:rPr lang="en-US" dirty="0" smtClean="0"/>
              <a:t>Montgomery Bus Boycott</a:t>
            </a:r>
          </a:p>
          <a:p>
            <a:pPr lvl="1"/>
            <a:r>
              <a:rPr lang="en-US" dirty="0" smtClean="0"/>
              <a:t>Marches</a:t>
            </a:r>
          </a:p>
          <a:p>
            <a:pPr lvl="2"/>
            <a:r>
              <a:rPr lang="en-US" dirty="0" smtClean="0"/>
              <a:t>Children’s Crusade</a:t>
            </a:r>
          </a:p>
          <a:p>
            <a:pPr lvl="1"/>
            <a:r>
              <a:rPr lang="en-US" dirty="0" smtClean="0"/>
              <a:t>Speeches</a:t>
            </a:r>
          </a:p>
          <a:p>
            <a:pPr lvl="2"/>
            <a:r>
              <a:rPr lang="en-US" dirty="0" smtClean="0"/>
              <a:t>“I Have a Dream” Speech- Martin Luther King Jr</a:t>
            </a:r>
            <a:r>
              <a:rPr lang="en-US" dirty="0" smtClean="0"/>
              <a:t>.</a:t>
            </a:r>
          </a:p>
          <a:p>
            <a:r>
              <a:rPr lang="en-US" dirty="0" smtClean="0"/>
              <a:t>Litigation- court cases</a:t>
            </a:r>
          </a:p>
          <a:p>
            <a:pPr lvl="1"/>
            <a:r>
              <a:rPr lang="en-US" dirty="0" smtClean="0"/>
              <a:t>Brown v. Board of Education Topeka, 1954</a:t>
            </a:r>
            <a:endParaRPr lang="en-US" dirty="0" smtClean="0"/>
          </a:p>
          <a:p>
            <a:r>
              <a:rPr lang="en-US" dirty="0" smtClean="0"/>
              <a:t>Defense through violence (Black Panthers)</a:t>
            </a:r>
            <a:endParaRPr lang="en-US" dirty="0"/>
          </a:p>
        </p:txBody>
      </p:sp>
    </p:spTree>
    <p:extLst>
      <p:ext uri="{BB962C8B-B14F-4D97-AF65-F5344CB8AC3E}">
        <p14:creationId xmlns:p14="http://schemas.microsoft.com/office/powerpoint/2010/main" val="2709325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
            <a:ext cx="4419600" cy="60106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00200" y="6050007"/>
            <a:ext cx="6248400" cy="646331"/>
          </a:xfrm>
          <a:prstGeom prst="rect">
            <a:avLst/>
          </a:prstGeom>
          <a:noFill/>
        </p:spPr>
        <p:txBody>
          <a:bodyPr wrap="square" rtlCol="0">
            <a:spAutoFit/>
          </a:bodyPr>
          <a:lstStyle/>
          <a:p>
            <a:r>
              <a:rPr lang="en-US" dirty="0" smtClean="0"/>
              <a:t>Protest </a:t>
            </a:r>
            <a:r>
              <a:rPr lang="en-US" dirty="0"/>
              <a:t>march for voting rights in </a:t>
            </a:r>
            <a:r>
              <a:rPr lang="en-US" dirty="0" err="1" smtClean="0"/>
              <a:t>McComb</a:t>
            </a:r>
            <a:r>
              <a:rPr lang="en-US" dirty="0" smtClean="0"/>
              <a:t>, Mississippi</a:t>
            </a:r>
            <a:r>
              <a:rPr lang="en-US" dirty="0"/>
              <a:t>. </a:t>
            </a:r>
            <a:r>
              <a:rPr lang="en-US" i="1" dirty="0"/>
              <a:t>Courtesy, McCain Library and Archives, University of Southern Mississippi</a:t>
            </a:r>
            <a:endParaRPr lang="en-US" dirty="0"/>
          </a:p>
        </p:txBody>
      </p:sp>
    </p:spTree>
    <p:extLst>
      <p:ext uri="{BB962C8B-B14F-4D97-AF65-F5344CB8AC3E}">
        <p14:creationId xmlns:p14="http://schemas.microsoft.com/office/powerpoint/2010/main" val="1021879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Montgomery Bus Boycott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1955</a:t>
            </a:r>
          </a:p>
          <a:p>
            <a:r>
              <a:rPr lang="en-US" dirty="0"/>
              <a:t>T</a:t>
            </a:r>
            <a:r>
              <a:rPr lang="en-US" dirty="0" smtClean="0"/>
              <a:t>ook </a:t>
            </a:r>
            <a:r>
              <a:rPr lang="en-US" dirty="0"/>
              <a:t>place for more than 370 days when the black residents of Montgomery, Alabama, refused to ride the buses that would not allow desegregation. </a:t>
            </a:r>
            <a:endParaRPr lang="en-US" dirty="0" smtClean="0"/>
          </a:p>
          <a:p>
            <a:r>
              <a:rPr lang="en-US" dirty="0" smtClean="0"/>
              <a:t>It </a:t>
            </a:r>
            <a:r>
              <a:rPr lang="en-US" dirty="0"/>
              <a:t>was prompted by Rosa </a:t>
            </a:r>
            <a:r>
              <a:rPr lang="en-US" dirty="0" err="1"/>
              <a:t>Parks's</a:t>
            </a:r>
            <a:r>
              <a:rPr lang="en-US" dirty="0"/>
              <a:t> refusal to give up her seat to a white passenger. </a:t>
            </a:r>
            <a:endParaRPr lang="en-US" dirty="0" smtClean="0"/>
          </a:p>
          <a:p>
            <a:r>
              <a:rPr lang="en-US" dirty="0" smtClean="0"/>
              <a:t>Organized </a:t>
            </a:r>
            <a:r>
              <a:rPr lang="en-US" dirty="0"/>
              <a:t>by Dr. King and the MIA. Though tens of thousands walked for 12 months, what forced the buses to desegregate was not the boycott but a Supreme Court decision.</a:t>
            </a:r>
          </a:p>
          <a:p>
            <a:endParaRPr lang="en-US" dirty="0"/>
          </a:p>
        </p:txBody>
      </p:sp>
    </p:spTree>
    <p:extLst>
      <p:ext uri="{BB962C8B-B14F-4D97-AF65-F5344CB8AC3E}">
        <p14:creationId xmlns:p14="http://schemas.microsoft.com/office/powerpoint/2010/main" val="1333248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Birmingham Campaign</a:t>
            </a:r>
            <a:endParaRPr lang="en-US" dirty="0"/>
          </a:p>
        </p:txBody>
      </p:sp>
      <p:sp>
        <p:nvSpPr>
          <p:cNvPr id="3" name="Content Placeholder 2"/>
          <p:cNvSpPr>
            <a:spLocks noGrp="1"/>
          </p:cNvSpPr>
          <p:nvPr>
            <p:ph sz="half" idx="1"/>
          </p:nvPr>
        </p:nvSpPr>
        <p:spPr/>
        <p:txBody>
          <a:bodyPr>
            <a:normAutofit/>
          </a:bodyPr>
          <a:lstStyle/>
          <a:p>
            <a:r>
              <a:rPr lang="en-US" dirty="0"/>
              <a:t> Martin Luther King, Jr., James Bevel, Fred </a:t>
            </a:r>
            <a:r>
              <a:rPr lang="en-US" dirty="0" err="1" smtClean="0"/>
              <a:t>Shuttlesworth</a:t>
            </a:r>
            <a:endParaRPr lang="en-US" dirty="0" smtClean="0"/>
          </a:p>
          <a:p>
            <a:r>
              <a:rPr lang="en-US" dirty="0" smtClean="0"/>
              <a:t>Birmingham was very racially divided both legally and culturally.</a:t>
            </a:r>
          </a:p>
          <a:p>
            <a:r>
              <a:rPr lang="en-US" dirty="0" smtClean="0"/>
              <a:t>“Project Confrontation”</a:t>
            </a:r>
          </a:p>
          <a:p>
            <a:r>
              <a:rPr lang="en-US" dirty="0" smtClean="0"/>
              <a:t>Children’s Campaign</a:t>
            </a:r>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19643" y="2057400"/>
            <a:ext cx="4326037" cy="3428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13796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Birmingham Campaign</a:t>
            </a:r>
            <a:endParaRPr lang="en-US" dirty="0"/>
          </a:p>
        </p:txBody>
      </p:sp>
      <p:sp>
        <p:nvSpPr>
          <p:cNvPr id="3" name="Content Placeholder 2"/>
          <p:cNvSpPr>
            <a:spLocks noGrp="1"/>
          </p:cNvSpPr>
          <p:nvPr>
            <p:ph idx="1"/>
          </p:nvPr>
        </p:nvSpPr>
        <p:spPr>
          <a:xfrm>
            <a:off x="457200" y="1143000"/>
            <a:ext cx="8229600" cy="5715000"/>
          </a:xfrm>
        </p:spPr>
        <p:txBody>
          <a:bodyPr>
            <a:normAutofit fontScale="92500" lnSpcReduction="10000"/>
          </a:bodyPr>
          <a:lstStyle/>
          <a:p>
            <a:r>
              <a:rPr lang="en-US" dirty="0"/>
              <a:t>“Project Confrontation”</a:t>
            </a:r>
          </a:p>
          <a:p>
            <a:pPr lvl="1"/>
            <a:r>
              <a:rPr lang="en-US" dirty="0"/>
              <a:t>March to desegregate businesses to employ blacks and integrate black customers</a:t>
            </a:r>
          </a:p>
          <a:p>
            <a:pPr lvl="2"/>
            <a:r>
              <a:rPr lang="en-US" dirty="0"/>
              <a:t>Demonstration was met with batons, dogs, and police violence.</a:t>
            </a:r>
          </a:p>
          <a:p>
            <a:pPr lvl="2"/>
            <a:r>
              <a:rPr lang="en-US" dirty="0"/>
              <a:t>King given an injunction to call </a:t>
            </a:r>
            <a:r>
              <a:rPr lang="en-US" dirty="0" smtClean="0"/>
              <a:t>off </a:t>
            </a:r>
            <a:r>
              <a:rPr lang="en-US" dirty="0"/>
              <a:t>the campaign</a:t>
            </a:r>
          </a:p>
          <a:p>
            <a:pPr lvl="3"/>
            <a:r>
              <a:rPr lang="en-US" dirty="0"/>
              <a:t>Feels God tells him to disobey the immoral, man-made law</a:t>
            </a:r>
          </a:p>
          <a:p>
            <a:pPr lvl="4"/>
            <a:r>
              <a:rPr lang="en-US" dirty="0"/>
              <a:t>Marches to city hall and is arrested</a:t>
            </a:r>
            <a:r>
              <a:rPr lang="en-US" dirty="0" smtClean="0"/>
              <a:t>.</a:t>
            </a:r>
          </a:p>
          <a:p>
            <a:r>
              <a:rPr lang="en-US" dirty="0" smtClean="0"/>
              <a:t>Children’s Crusade</a:t>
            </a:r>
          </a:p>
          <a:p>
            <a:pPr lvl="1"/>
            <a:r>
              <a:rPr lang="en-US" dirty="0" smtClean="0"/>
              <a:t>1963, King </a:t>
            </a:r>
            <a:r>
              <a:rPr lang="en-US" dirty="0" smtClean="0"/>
              <a:t>led </a:t>
            </a:r>
            <a:r>
              <a:rPr lang="en-US" dirty="0"/>
              <a:t>a march with the children in the </a:t>
            </a:r>
            <a:r>
              <a:rPr lang="en-US" dirty="0" smtClean="0"/>
              <a:t>front</a:t>
            </a:r>
          </a:p>
          <a:p>
            <a:pPr lvl="2"/>
            <a:r>
              <a:rPr lang="en-US" dirty="0" smtClean="0"/>
              <a:t>clearly </a:t>
            </a:r>
            <a:r>
              <a:rPr lang="en-US" dirty="0"/>
              <a:t>aware that they </a:t>
            </a:r>
            <a:r>
              <a:rPr lang="en-US" dirty="0" smtClean="0"/>
              <a:t>would </a:t>
            </a:r>
            <a:r>
              <a:rPr lang="en-US" dirty="0"/>
              <a:t>be attacked. </a:t>
            </a:r>
            <a:endParaRPr lang="en-US" dirty="0" smtClean="0"/>
          </a:p>
          <a:p>
            <a:pPr lvl="2"/>
            <a:r>
              <a:rPr lang="en-US" dirty="0" smtClean="0"/>
              <a:t>Pictures of police using German Shepherd dogs against teenagers appeared on TV stations and in newspapers.</a:t>
            </a:r>
          </a:p>
          <a:p>
            <a:pPr lvl="3"/>
            <a:r>
              <a:rPr lang="en-US" dirty="0" smtClean="0"/>
              <a:t>This draws sympathy as </a:t>
            </a:r>
            <a:r>
              <a:rPr lang="en-US" dirty="0"/>
              <a:t>many Americans see children being hurt by police.</a:t>
            </a:r>
          </a:p>
          <a:p>
            <a:endParaRPr lang="en-US" dirty="0"/>
          </a:p>
        </p:txBody>
      </p:sp>
    </p:spTree>
    <p:extLst>
      <p:ext uri="{BB962C8B-B14F-4D97-AF65-F5344CB8AC3E}">
        <p14:creationId xmlns:p14="http://schemas.microsoft.com/office/powerpoint/2010/main" val="1355715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2857500" cy="3895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3565682"/>
            <a:ext cx="4672013" cy="32923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15697"/>
            <a:ext cx="5382491" cy="37219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2685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7871</TotalTime>
  <Words>1091</Words>
  <Application>Microsoft Office PowerPoint</Application>
  <PresentationFormat>On-screen Show (4:3)</PresentationFormat>
  <Paragraphs>141</Paragraphs>
  <Slides>21</Slides>
  <Notes>0</Notes>
  <HiddenSlides>0</HiddenSlides>
  <MMClips>2</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Civil Rights Movement</vt:lpstr>
      <vt:lpstr>IB Standards</vt:lpstr>
      <vt:lpstr>Origins</vt:lpstr>
      <vt:lpstr>Tactics</vt:lpstr>
      <vt:lpstr>PowerPoint Presentation</vt:lpstr>
      <vt:lpstr>Montgomery Bus Boycott</vt:lpstr>
      <vt:lpstr>Birmingham Campaign</vt:lpstr>
      <vt:lpstr>Birmingham Campaign</vt:lpstr>
      <vt:lpstr>PowerPoint Presentation</vt:lpstr>
      <vt:lpstr>Birmingham March</vt:lpstr>
      <vt:lpstr>Impact of Birmingham</vt:lpstr>
      <vt:lpstr>March on Washington</vt:lpstr>
      <vt:lpstr>“I Have a Dream”</vt:lpstr>
      <vt:lpstr>Organizations</vt:lpstr>
      <vt:lpstr>Organizations</vt:lpstr>
      <vt:lpstr>Legal Cases</vt:lpstr>
      <vt:lpstr>Legal Cases</vt:lpstr>
      <vt:lpstr>Legal Cases</vt:lpstr>
      <vt:lpstr>Civil Rights Laws</vt:lpstr>
      <vt:lpstr>Successes</vt:lpstr>
      <vt:lpstr>Successes</vt:lpstr>
    </vt:vector>
  </TitlesOfParts>
  <Company>WCSD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Rights Movement</dc:title>
  <dc:creator>WCSD</dc:creator>
  <cp:lastModifiedBy>WCSD</cp:lastModifiedBy>
  <cp:revision>51</cp:revision>
  <dcterms:created xsi:type="dcterms:W3CDTF">2014-12-30T15:49:48Z</dcterms:created>
  <dcterms:modified xsi:type="dcterms:W3CDTF">2015-02-20T19:05:47Z</dcterms:modified>
</cp:coreProperties>
</file>