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66" r:id="rId6"/>
    <p:sldId id="260" r:id="rId7"/>
    <p:sldId id="258" r:id="rId8"/>
    <p:sldId id="267" r:id="rId9"/>
    <p:sldId id="259" r:id="rId10"/>
    <p:sldId id="261" r:id="rId11"/>
    <p:sldId id="262" r:id="rId12"/>
    <p:sldId id="288" r:id="rId13"/>
    <p:sldId id="286" r:id="rId14"/>
    <p:sldId id="28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8D4-A477-4322-8764-E7D71B98656C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FA8E-194E-4840-89F6-C91E1638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8D4-A477-4322-8764-E7D71B98656C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FA8E-194E-4840-89F6-C91E1638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1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8D4-A477-4322-8764-E7D71B98656C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FA8E-194E-4840-89F6-C91E1638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8D4-A477-4322-8764-E7D71B98656C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FA8E-194E-4840-89F6-C91E1638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2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8D4-A477-4322-8764-E7D71B98656C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FA8E-194E-4840-89F6-C91E1638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0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8D4-A477-4322-8764-E7D71B98656C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FA8E-194E-4840-89F6-C91E1638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8D4-A477-4322-8764-E7D71B98656C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FA8E-194E-4840-89F6-C91E1638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4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8D4-A477-4322-8764-E7D71B98656C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FA8E-194E-4840-89F6-C91E1638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9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8D4-A477-4322-8764-E7D71B98656C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FA8E-194E-4840-89F6-C91E1638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8D4-A477-4322-8764-E7D71B98656C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FA8E-194E-4840-89F6-C91E1638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8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C8D4-A477-4322-8764-E7D71B98656C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FA8E-194E-4840-89F6-C91E1638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2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C8D4-A477-4322-8764-E7D71B98656C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AFA8E-194E-4840-89F6-C91E1638B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1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arles_Marion_Russe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Railroad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Modern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International Railway Company</a:t>
            </a:r>
            <a:r>
              <a:rPr lang="en-US" dirty="0"/>
              <a:t> (IRC) was a transportation company formed in a 1902 merger between several </a:t>
            </a:r>
            <a:r>
              <a:rPr lang="en-US" dirty="0" smtClean="0"/>
              <a:t>Buffalo-area (New York-Ontario).</a:t>
            </a:r>
          </a:p>
          <a:p>
            <a:r>
              <a:rPr lang="en-US" dirty="0" smtClean="0"/>
              <a:t>Let’s hope there isn’t a question over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7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Inter-American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 cattle drives between 1866 </a:t>
            </a:r>
            <a:r>
              <a:rPr lang="en-US" dirty="0"/>
              <a:t>and </a:t>
            </a:r>
            <a:r>
              <a:rPr lang="en-US" dirty="0" smtClean="0"/>
              <a:t>1886. </a:t>
            </a:r>
          </a:p>
          <a:p>
            <a:pPr lvl="1"/>
            <a:r>
              <a:rPr lang="en-US" dirty="0" smtClean="0"/>
              <a:t>20 </a:t>
            </a:r>
            <a:r>
              <a:rPr lang="en-US" dirty="0"/>
              <a:t>million cattle were herded from Texas to railheads in </a:t>
            </a:r>
            <a:r>
              <a:rPr lang="en-US" dirty="0" smtClean="0"/>
              <a:t>Kansas</a:t>
            </a:r>
          </a:p>
          <a:p>
            <a:r>
              <a:rPr lang="en-US" dirty="0" smtClean="0"/>
              <a:t>Catalogs</a:t>
            </a:r>
          </a:p>
          <a:p>
            <a:pPr lvl="1"/>
            <a:r>
              <a:rPr lang="en-US" dirty="0" smtClean="0"/>
              <a:t>Sears Catalog, 1906 and based out of Chicago.</a:t>
            </a:r>
          </a:p>
          <a:p>
            <a:r>
              <a:rPr lang="en-US" dirty="0" smtClean="0"/>
              <a:t>Trading </a:t>
            </a:r>
            <a:r>
              <a:rPr lang="en-US" smtClean="0"/>
              <a:t>of natural resources </a:t>
            </a:r>
            <a:r>
              <a:rPr lang="en-US" dirty="0" smtClean="0"/>
              <a:t>across the country becomes easier</a:t>
            </a:r>
          </a:p>
        </p:txBody>
      </p:sp>
    </p:spTree>
    <p:extLst>
      <p:ext uri="{BB962C8B-B14F-4D97-AF65-F5344CB8AC3E}">
        <p14:creationId xmlns:p14="http://schemas.microsoft.com/office/powerpoint/2010/main" val="5222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342900"/>
            <a:ext cx="45434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0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9143999" cy="533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53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5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051706"/>
            <a:ext cx="795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Waiting for a Chinook, by </a:t>
            </a:r>
            <a:r>
              <a:rPr lang="en-US" dirty="0">
                <a:hlinkClick r:id="rId3" tooltip="Charles Marion Russell"/>
              </a:rPr>
              <a:t>C.M. Russell</a:t>
            </a:r>
            <a:r>
              <a:rPr lang="en-US" dirty="0"/>
              <a:t>. Overgrazing and harsh winters were factors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brought an end to the age of the Open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3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Neocolonialism and Dependency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IB History</a:t>
            </a:r>
          </a:p>
          <a:p>
            <a:r>
              <a:rPr lang="en-US" dirty="0" smtClean="0"/>
              <a:t>Modern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60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Neocolonialism</a:t>
            </a:r>
          </a:p>
          <a:p>
            <a:pPr lvl="1"/>
            <a:r>
              <a:rPr lang="en-US" dirty="0"/>
              <a:t> the economic and political policies by which a great power indirectly maintains or extends its influence over other areas or people</a:t>
            </a:r>
          </a:p>
        </p:txBody>
      </p:sp>
    </p:spTree>
    <p:extLst>
      <p:ext uri="{BB962C8B-B14F-4D97-AF65-F5344CB8AC3E}">
        <p14:creationId xmlns:p14="http://schemas.microsoft.com/office/powerpoint/2010/main" val="141715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Export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More than half a century of rapid, sustained economic growth</a:t>
            </a:r>
          </a:p>
          <a:p>
            <a:pPr lvl="1"/>
            <a:r>
              <a:rPr lang="en-US" dirty="0"/>
              <a:t>Total value of Mexican trade increased 900 percent between 1877–1910</a:t>
            </a:r>
          </a:p>
          <a:p>
            <a:pPr lvl="1"/>
            <a:r>
              <a:rPr lang="en-US" dirty="0"/>
              <a:t>By 1900, Brazil produced two-thirds of coffee drunk in the world</a:t>
            </a:r>
          </a:p>
          <a:p>
            <a:pPr lvl="1"/>
            <a:r>
              <a:rPr lang="en-US" dirty="0"/>
              <a:t>Cuba’s sugar production reached 5 million tons by 1929</a:t>
            </a:r>
          </a:p>
          <a:p>
            <a:pPr lvl="1"/>
            <a:r>
              <a:rPr lang="en-US" dirty="0"/>
              <a:t>Chilean nitrates, copper, iron worth hundreds of millions</a:t>
            </a:r>
          </a:p>
          <a:p>
            <a:pPr lvl="1"/>
            <a:r>
              <a:rPr lang="en-US" dirty="0"/>
              <a:t>Argentina’s wheat exports increased 1000 times by 1900</a:t>
            </a:r>
          </a:p>
          <a:p>
            <a:pPr lvl="1"/>
            <a:r>
              <a:rPr lang="en-US" dirty="0"/>
              <a:t>Smaller countries had their own version of export boom</a:t>
            </a:r>
          </a:p>
          <a:p>
            <a:r>
              <a:rPr lang="en-US" dirty="0"/>
              <a:t>Increase in railroads integral to the boom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5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Beneficiaries were large landowners and urban </a:t>
            </a:r>
            <a:r>
              <a:rPr lang="en-US" dirty="0" smtClean="0"/>
              <a:t>merchants.</a:t>
            </a:r>
            <a:endParaRPr lang="en-US" dirty="0"/>
          </a:p>
          <a:p>
            <a:pPr lvl="1"/>
            <a:r>
              <a:rPr lang="en-US" dirty="0"/>
              <a:t>Land values soared with railroads</a:t>
            </a:r>
          </a:p>
          <a:p>
            <a:pPr lvl="1"/>
            <a:r>
              <a:rPr lang="en-US" dirty="0"/>
              <a:t>Merchants and workers with secondary functions in import/export economy</a:t>
            </a:r>
          </a:p>
          <a:p>
            <a:pPr lvl="1"/>
            <a:r>
              <a:rPr lang="en-US" dirty="0"/>
              <a:t>Middle class grew rapidly</a:t>
            </a:r>
          </a:p>
          <a:p>
            <a:pPr lvl="2"/>
            <a:r>
              <a:rPr lang="en-US" dirty="0"/>
              <a:t>Argentina’s large middle class was one-third of population</a:t>
            </a:r>
          </a:p>
          <a:p>
            <a:pPr lvl="2"/>
            <a:r>
              <a:rPr lang="en-US" dirty="0"/>
              <a:t>Mexico’s small middle class was more typical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8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in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majority of Latin Americans saw no benefit from progress</a:t>
            </a:r>
          </a:p>
          <a:p>
            <a:pPr lvl="1"/>
            <a:r>
              <a:rPr lang="en-US" dirty="0"/>
              <a:t>Railroads pushed peasants off their land in Mexico</a:t>
            </a:r>
          </a:p>
          <a:p>
            <a:pPr lvl="1"/>
            <a:r>
              <a:rPr lang="en-US" dirty="0"/>
              <a:t>Displaced peasants become employees of landowners</a:t>
            </a:r>
          </a:p>
          <a:p>
            <a:pPr lvl="1"/>
            <a:r>
              <a:rPr lang="en-US" dirty="0"/>
              <a:t>Indigenous people who had held on to communal land in Mexico were now forced out by landowners</a:t>
            </a:r>
          </a:p>
          <a:p>
            <a:pPr lvl="1"/>
            <a:r>
              <a:rPr lang="en-US" dirty="0"/>
              <a:t>Only 3 percent of Mexicans owned land in 1910</a:t>
            </a:r>
          </a:p>
          <a:p>
            <a:pPr lvl="1"/>
            <a:r>
              <a:rPr lang="en-US" dirty="0"/>
              <a:t>Most lived as </a:t>
            </a:r>
            <a:r>
              <a:rPr lang="en-US" i="1" dirty="0"/>
              <a:t>peons</a:t>
            </a:r>
            <a:r>
              <a:rPr lang="en-US" dirty="0"/>
              <a:t> on rural haciendas</a:t>
            </a:r>
          </a:p>
          <a:p>
            <a:pPr lvl="2"/>
            <a:r>
              <a:rPr lang="en-US" dirty="0"/>
              <a:t>Landless peasants had no place to grow subsistence crops</a:t>
            </a:r>
          </a:p>
          <a:p>
            <a:pPr lvl="2"/>
            <a:r>
              <a:rPr lang="en-US" dirty="0"/>
              <a:t>Once working for landowners, had little time to grow their own crops</a:t>
            </a:r>
          </a:p>
          <a:p>
            <a:pPr lvl="2"/>
            <a:r>
              <a:rPr lang="en-US" dirty="0"/>
              <a:t>Wages were often too small to support a family</a:t>
            </a:r>
          </a:p>
          <a:p>
            <a:pPr lvl="2"/>
            <a:r>
              <a:rPr lang="en-US" dirty="0"/>
              <a:t>Women and children joined labor force</a:t>
            </a:r>
          </a:p>
          <a:p>
            <a:pPr lvl="2"/>
            <a:r>
              <a:rPr lang="en-US" dirty="0"/>
              <a:t>Vagrancy laws harassed those who avoided wage labor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7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</a:t>
            </a:r>
            <a:r>
              <a:rPr lang="en-US" sz="3600" dirty="0" smtClean="0"/>
              <a:t>emonstrate </a:t>
            </a:r>
            <a:r>
              <a:rPr lang="en-US" sz="3600" dirty="0"/>
              <a:t>knowledge of specific regional cases</a:t>
            </a:r>
          </a:p>
        </p:txBody>
      </p:sp>
    </p:spTree>
    <p:extLst>
      <p:ext uri="{BB962C8B-B14F-4D97-AF65-F5344CB8AC3E}">
        <p14:creationId xmlns:p14="http://schemas.microsoft.com/office/powerpoint/2010/main" val="92209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in Argentina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Argentina</a:t>
            </a:r>
          </a:p>
          <a:p>
            <a:pPr lvl="1"/>
            <a:r>
              <a:rPr lang="en-US" dirty="0"/>
              <a:t>Italian immigrants served as labor for wheat production</a:t>
            </a:r>
          </a:p>
          <a:p>
            <a:pPr lvl="2"/>
            <a:r>
              <a:rPr lang="en-US" dirty="0"/>
              <a:t>Rarely acquired their own land</a:t>
            </a:r>
          </a:p>
          <a:p>
            <a:pPr lvl="2"/>
            <a:r>
              <a:rPr lang="en-US" dirty="0"/>
              <a:t>Many moved into the cities</a:t>
            </a:r>
          </a:p>
          <a:p>
            <a:pPr lvl="1"/>
            <a:r>
              <a:rPr lang="en-US" dirty="0"/>
              <a:t>Gauchos vanished from the </a:t>
            </a:r>
            <a:r>
              <a:rPr lang="en-US" i="1" dirty="0"/>
              <a:t>pampa</a:t>
            </a:r>
            <a:endParaRPr lang="en-US" dirty="0"/>
          </a:p>
          <a:p>
            <a:pPr lvl="2"/>
            <a:r>
              <a:rPr lang="en-US" dirty="0"/>
              <a:t>Wire fences</a:t>
            </a:r>
          </a:p>
          <a:p>
            <a:pPr lvl="2"/>
            <a:r>
              <a:rPr lang="en-US" dirty="0"/>
              <a:t>Fancy English breeds of cattle and sheep</a:t>
            </a:r>
          </a:p>
          <a:p>
            <a:pPr lvl="1"/>
            <a:r>
              <a:rPr lang="en-US" dirty="0"/>
              <a:t>Trade in chilled beef more profitable than dried beef</a:t>
            </a:r>
          </a:p>
          <a:p>
            <a:pPr lvl="2"/>
            <a:r>
              <a:rPr lang="en-US" dirty="0"/>
              <a:t>1876 first refrigerator ship</a:t>
            </a:r>
          </a:p>
          <a:p>
            <a:pPr lvl="2"/>
            <a:r>
              <a:rPr lang="en-US" dirty="0"/>
              <a:t>By 1900, refrigerator ships numbered in the hundreds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78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Consequences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Coffee booms in the tropics</a:t>
            </a:r>
          </a:p>
          <a:p>
            <a:pPr lvl="1"/>
            <a:r>
              <a:rPr lang="en-US" dirty="0"/>
              <a:t>European immigrants needed in Brazil after abolition of slavery</a:t>
            </a:r>
          </a:p>
          <a:p>
            <a:pPr lvl="2"/>
            <a:r>
              <a:rPr lang="en-US" dirty="0"/>
              <a:t>To attract Europeans, landowners give some land for worker cultivation</a:t>
            </a:r>
          </a:p>
          <a:p>
            <a:pPr lvl="2"/>
            <a:r>
              <a:rPr lang="en-US" dirty="0"/>
              <a:t>Italian immigrants able to benefit from export boom</a:t>
            </a:r>
          </a:p>
          <a:p>
            <a:pPr lvl="2"/>
            <a:r>
              <a:rPr lang="en-US" dirty="0"/>
              <a:t>Usually they eventually moved to the cities</a:t>
            </a:r>
          </a:p>
          <a:p>
            <a:pPr lvl="1"/>
            <a:r>
              <a:rPr lang="en-US" dirty="0"/>
              <a:t>El Salvador, Guatemala and southern Mexico</a:t>
            </a:r>
          </a:p>
          <a:p>
            <a:pPr lvl="2"/>
            <a:r>
              <a:rPr lang="en-US" dirty="0"/>
              <a:t>Indigenous people provided the labor</a:t>
            </a:r>
          </a:p>
          <a:p>
            <a:pPr lvl="2"/>
            <a:r>
              <a:rPr lang="en-US" dirty="0"/>
              <a:t>Plantations owned by foreigners, usually Germans</a:t>
            </a:r>
          </a:p>
          <a:p>
            <a:pPr lvl="1"/>
            <a:r>
              <a:rPr lang="en-US" dirty="0"/>
              <a:t>Family farms grow some crops profitably</a:t>
            </a:r>
          </a:p>
          <a:p>
            <a:pPr lvl="2"/>
            <a:r>
              <a:rPr lang="en-US" dirty="0"/>
              <a:t>Coffee helps create a rural middle class in Colombia, Costa Rica, and Puerto Rico</a:t>
            </a:r>
          </a:p>
          <a:p>
            <a:pPr lvl="2"/>
            <a:r>
              <a:rPr lang="en-US" dirty="0"/>
              <a:t>Tobacco in Cuba and Brazil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90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Consequences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Sugar and Mining</a:t>
            </a:r>
          </a:p>
          <a:p>
            <a:pPr lvl="1"/>
            <a:r>
              <a:rPr lang="en-US" dirty="0"/>
              <a:t>Massive, industrialized operations</a:t>
            </a:r>
          </a:p>
          <a:p>
            <a:pPr lvl="1"/>
            <a:r>
              <a:rPr lang="en-US" dirty="0"/>
              <a:t>Divided societies into rich and poor</a:t>
            </a:r>
          </a:p>
          <a:p>
            <a:pPr lvl="1"/>
            <a:r>
              <a:rPr lang="en-US" dirty="0"/>
              <a:t>Sugar dominated in northern Brazil, coastal Peru, and Caribbean</a:t>
            </a:r>
          </a:p>
          <a:p>
            <a:pPr lvl="2"/>
            <a:r>
              <a:rPr lang="en-US" dirty="0"/>
              <a:t>Owners of sugar refineries dominated rural economy</a:t>
            </a:r>
          </a:p>
          <a:p>
            <a:pPr lvl="3"/>
            <a:r>
              <a:rPr lang="en-US" dirty="0"/>
              <a:t>Immediate milling crucial to sugar production</a:t>
            </a:r>
          </a:p>
          <a:p>
            <a:pPr lvl="3"/>
            <a:r>
              <a:rPr lang="en-US" dirty="0"/>
              <a:t>Refinery owners set price; growers had little choice</a:t>
            </a:r>
          </a:p>
          <a:p>
            <a:pPr lvl="2"/>
            <a:r>
              <a:rPr lang="en-US" dirty="0" smtClean="0"/>
              <a:t>Cane </a:t>
            </a:r>
            <a:r>
              <a:rPr lang="en-US" dirty="0"/>
              <a:t>cutters</a:t>
            </a:r>
          </a:p>
          <a:p>
            <a:pPr lvl="3"/>
            <a:r>
              <a:rPr lang="en-US" dirty="0"/>
              <a:t>Industrialized workforce</a:t>
            </a:r>
          </a:p>
          <a:p>
            <a:pPr lvl="3"/>
            <a:r>
              <a:rPr lang="en-US" dirty="0"/>
              <a:t>Low wages</a:t>
            </a:r>
          </a:p>
          <a:p>
            <a:pPr lvl="3"/>
            <a:r>
              <a:rPr lang="en-US" dirty="0"/>
              <a:t>Spent half of the year unemployed</a:t>
            </a:r>
          </a:p>
          <a:p>
            <a:pPr lvl="3"/>
            <a:r>
              <a:rPr lang="en-US" dirty="0"/>
              <a:t>Cubans called it “the dead time”</a:t>
            </a:r>
          </a:p>
          <a:p>
            <a:pPr lvl="1"/>
            <a:r>
              <a:rPr lang="en-US" dirty="0"/>
              <a:t>Mining in Mexico, Peru, Bolivia, Chile</a:t>
            </a:r>
          </a:p>
          <a:p>
            <a:pPr lvl="2"/>
            <a:r>
              <a:rPr lang="en-US" dirty="0"/>
              <a:t>Powerful companies employ thousands of workers</a:t>
            </a:r>
          </a:p>
          <a:p>
            <a:pPr lvl="2"/>
            <a:r>
              <a:rPr lang="en-US" dirty="0"/>
              <a:t>Workers have little or no bargaining power</a:t>
            </a:r>
          </a:p>
          <a:p>
            <a:pPr lvl="2"/>
            <a:r>
              <a:rPr lang="en-US" dirty="0"/>
              <a:t>Usually foreign-owned, due to need for massive </a:t>
            </a:r>
            <a:r>
              <a:rPr lang="en-US" dirty="0" smtClean="0"/>
              <a:t>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7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Consequences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Rubber boom in Amazonia</a:t>
            </a:r>
          </a:p>
          <a:p>
            <a:pPr lvl="1"/>
            <a:r>
              <a:rPr lang="en-US" dirty="0"/>
              <a:t>Latex sap of rubber tree used in United States for tires</a:t>
            </a:r>
          </a:p>
          <a:p>
            <a:pPr lvl="1"/>
            <a:r>
              <a:rPr lang="en-US" dirty="0"/>
              <a:t>Rubber harvesters lived isolated along Amazon river banks</a:t>
            </a:r>
          </a:p>
          <a:p>
            <a:pPr lvl="1"/>
            <a:r>
              <a:rPr lang="en-US" dirty="0"/>
              <a:t>In Brazil, many tappers fled droughts in the </a:t>
            </a:r>
            <a:r>
              <a:rPr lang="en-US" dirty="0" err="1"/>
              <a:t>sertão</a:t>
            </a:r>
            <a:endParaRPr lang="en-US" dirty="0"/>
          </a:p>
          <a:p>
            <a:pPr lvl="1"/>
            <a:r>
              <a:rPr lang="en-US" dirty="0"/>
              <a:t>Elsewhere, many indigenous people became tappers</a:t>
            </a:r>
          </a:p>
          <a:p>
            <a:pPr lvl="2"/>
            <a:r>
              <a:rPr lang="en-US" dirty="0"/>
              <a:t>Low wages</a:t>
            </a:r>
          </a:p>
          <a:p>
            <a:pPr lvl="2"/>
            <a:r>
              <a:rPr lang="en-US" dirty="0"/>
              <a:t>Barely enough to pay for supplies they purchased from employers</a:t>
            </a:r>
          </a:p>
          <a:p>
            <a:pPr lvl="1"/>
            <a:r>
              <a:rPr lang="en-US" dirty="0"/>
              <a:t>Rubber trade produced huge profits for international traders</a:t>
            </a:r>
          </a:p>
          <a:p>
            <a:pPr lvl="1"/>
            <a:r>
              <a:rPr lang="en-US" dirty="0"/>
              <a:t>1910, rubber accounted for a quarter of Brazil’s export earnings</a:t>
            </a:r>
          </a:p>
          <a:p>
            <a:pPr lvl="2"/>
            <a:r>
              <a:rPr lang="en-US" dirty="0"/>
              <a:t>“Rubber barons” had more money than they could handle</a:t>
            </a:r>
          </a:p>
          <a:p>
            <a:pPr lvl="2"/>
            <a:r>
              <a:rPr lang="en-US" dirty="0"/>
              <a:t>Famously built an opera house deep in the Amazon</a:t>
            </a:r>
          </a:p>
          <a:p>
            <a:pPr lvl="1"/>
            <a:r>
              <a:rPr lang="en-US" dirty="0"/>
              <a:t>Rubber boom ravaged indigenous communities</a:t>
            </a:r>
          </a:p>
          <a:p>
            <a:pPr lvl="2"/>
            <a:r>
              <a:rPr lang="en-US" dirty="0"/>
              <a:t>Alcoholism</a:t>
            </a:r>
          </a:p>
          <a:p>
            <a:pPr lvl="2"/>
            <a:r>
              <a:rPr lang="en-US" dirty="0"/>
              <a:t>Disease</a:t>
            </a:r>
          </a:p>
          <a:p>
            <a:pPr lvl="1"/>
            <a:r>
              <a:rPr lang="en-US" dirty="0"/>
              <a:t>By the 1920s, Malaysian rubber undercut price, killing Amazon </a:t>
            </a:r>
            <a:r>
              <a:rPr lang="en-US" dirty="0" smtClean="0"/>
              <a:t>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93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Consequences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Bananas</a:t>
            </a:r>
          </a:p>
          <a:p>
            <a:pPr lvl="1"/>
            <a:r>
              <a:rPr lang="en-US" dirty="0"/>
              <a:t>U.S. companies came to Caribbean basin in 1880s–90s</a:t>
            </a:r>
          </a:p>
          <a:p>
            <a:pPr lvl="2"/>
            <a:r>
              <a:rPr lang="en-US" dirty="0"/>
              <a:t>Merged into United Fruit </a:t>
            </a:r>
            <a:r>
              <a:rPr lang="en-US" dirty="0" smtClean="0"/>
              <a:t>Company (Railway)</a:t>
            </a:r>
            <a:endParaRPr lang="en-US" dirty="0"/>
          </a:p>
          <a:p>
            <a:pPr lvl="2"/>
            <a:r>
              <a:rPr lang="en-US" dirty="0"/>
              <a:t>Operated in Costa Rica, Honduras, Guatemala, Nicaragua, Panama, Colombia, Venezuela</a:t>
            </a:r>
          </a:p>
          <a:p>
            <a:pPr lvl="1"/>
            <a:r>
              <a:rPr lang="en-US" dirty="0"/>
              <a:t>Banana companies had far greater economic power than host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78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Consequences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Bananas</a:t>
            </a:r>
          </a:p>
          <a:p>
            <a:pPr lvl="1"/>
            <a:r>
              <a:rPr lang="en-US" dirty="0" smtClean="0"/>
              <a:t>“Banana Republics”</a:t>
            </a:r>
          </a:p>
          <a:p>
            <a:pPr lvl="2"/>
            <a:r>
              <a:rPr lang="en-US" dirty="0" smtClean="0"/>
              <a:t>Foreign companies control governments</a:t>
            </a:r>
          </a:p>
          <a:p>
            <a:pPr lvl="3"/>
            <a:r>
              <a:rPr lang="en-US" dirty="0" smtClean="0"/>
              <a:t>Companies control land</a:t>
            </a:r>
          </a:p>
          <a:p>
            <a:pPr lvl="3"/>
            <a:r>
              <a:rPr lang="en-US" dirty="0" smtClean="0"/>
              <a:t>Companies control railroads, or sometimes vice-versa</a:t>
            </a:r>
          </a:p>
          <a:p>
            <a:pPr lvl="2"/>
            <a:r>
              <a:rPr lang="en-US" dirty="0" smtClean="0"/>
              <a:t>Created </a:t>
            </a:r>
            <a:r>
              <a:rPr lang="en-US" dirty="0" smtClean="0"/>
              <a:t>company towns</a:t>
            </a:r>
          </a:p>
          <a:p>
            <a:pPr lvl="3"/>
            <a:r>
              <a:rPr lang="en-US" dirty="0" smtClean="0"/>
              <a:t>Inhabited by managers, agronomists, engineers</a:t>
            </a:r>
          </a:p>
          <a:p>
            <a:pPr lvl="3"/>
            <a:r>
              <a:rPr lang="en-US" dirty="0" smtClean="0"/>
              <a:t>Miniature U.S. cities</a:t>
            </a:r>
          </a:p>
          <a:p>
            <a:pPr lvl="3"/>
            <a:r>
              <a:rPr lang="en-US" dirty="0" smtClean="0"/>
              <a:t>Company ships brought clothes, newspapers, etc. from United States.</a:t>
            </a:r>
          </a:p>
          <a:p>
            <a:pPr lvl="1"/>
            <a:r>
              <a:rPr lang="en-US" dirty="0" smtClean="0"/>
              <a:t>Contributed little to the development of host nations</a:t>
            </a:r>
          </a:p>
          <a:p>
            <a:pPr lvl="2"/>
            <a:r>
              <a:rPr lang="en-US" dirty="0" smtClean="0"/>
              <a:t>Managerial positions reserved for foreigners</a:t>
            </a:r>
          </a:p>
          <a:p>
            <a:pPr lvl="2"/>
            <a:r>
              <a:rPr lang="en-US" dirty="0" smtClean="0"/>
              <a:t>Locals did “machete work”</a:t>
            </a:r>
          </a:p>
          <a:p>
            <a:pPr lvl="2"/>
            <a:r>
              <a:rPr lang="en-US" dirty="0" smtClean="0"/>
              <a:t>Paid favorable taxes to government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2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Neocolonial Brazil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Oligarchic</a:t>
            </a:r>
          </a:p>
          <a:p>
            <a:r>
              <a:rPr lang="en-US" dirty="0"/>
              <a:t>Decentralized federation of twenty states</a:t>
            </a:r>
          </a:p>
          <a:p>
            <a:pPr lvl="1"/>
            <a:r>
              <a:rPr lang="en-US" dirty="0"/>
              <a:t>Landowners enjoyed local autonomy</a:t>
            </a:r>
          </a:p>
          <a:p>
            <a:pPr lvl="1"/>
            <a:r>
              <a:rPr lang="en-US" dirty="0"/>
              <a:t>Coffee and sugar planters, ranchers, rubber barons managed local elections to their benefit</a:t>
            </a:r>
          </a:p>
          <a:p>
            <a:pPr lvl="1"/>
            <a:r>
              <a:rPr lang="en-US" dirty="0"/>
              <a:t>Regional oligarchies controlled states</a:t>
            </a:r>
          </a:p>
          <a:p>
            <a:pPr lvl="1"/>
            <a:r>
              <a:rPr lang="en-US" dirty="0"/>
              <a:t>Each state kept its own export revenues</a:t>
            </a:r>
          </a:p>
          <a:p>
            <a:pPr lvl="1"/>
            <a:r>
              <a:rPr lang="en-US" dirty="0"/>
              <a:t>Two most powerful states – São Paulo and Minas </a:t>
            </a:r>
            <a:r>
              <a:rPr lang="en-US" dirty="0" err="1"/>
              <a:t>Gerais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480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Neocolonial Brazil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Resistance in northeastern Brazil</a:t>
            </a:r>
          </a:p>
          <a:p>
            <a:pPr lvl="1"/>
            <a:r>
              <a:rPr lang="en-US" dirty="0"/>
              <a:t>1874–5, peasants rioted to reject imposition of metric weights that they believed would cheat them</a:t>
            </a:r>
          </a:p>
          <a:p>
            <a:pPr lvl="1"/>
            <a:r>
              <a:rPr lang="en-US" dirty="0"/>
              <a:t>Burned records and archives used to evict families who had no title to land</a:t>
            </a:r>
          </a:p>
          <a:p>
            <a:pPr lvl="1"/>
            <a:r>
              <a:rPr lang="en-US" dirty="0"/>
              <a:t>Bandits with Robin Hood reputations became folk heroes</a:t>
            </a:r>
          </a:p>
          <a:p>
            <a:pPr lvl="1"/>
            <a:r>
              <a:rPr lang="en-US" dirty="0"/>
              <a:t>Tradition of wandering holy men</a:t>
            </a:r>
          </a:p>
          <a:p>
            <a:pPr lvl="2"/>
            <a:r>
              <a:rPr lang="en-US" dirty="0"/>
              <a:t>Revived religious tradition</a:t>
            </a:r>
          </a:p>
          <a:p>
            <a:pPr lvl="2"/>
            <a:r>
              <a:rPr lang="en-US" dirty="0"/>
              <a:t>Sometimes believed to work miracles</a:t>
            </a:r>
          </a:p>
          <a:p>
            <a:pPr lvl="3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Antonio the counselor</a:t>
            </a:r>
          </a:p>
          <a:p>
            <a:pPr lvl="4"/>
            <a:r>
              <a:rPr lang="en-US" dirty="0"/>
              <a:t>(1) Preached against materialism and the “godless republic”</a:t>
            </a:r>
          </a:p>
          <a:p>
            <a:pPr lvl="4"/>
            <a:r>
              <a:rPr lang="en-US" dirty="0"/>
              <a:t>(2) </a:t>
            </a:r>
            <a:r>
              <a:rPr lang="en-US" dirty="0" err="1"/>
              <a:t>Canudos</a:t>
            </a:r>
            <a:r>
              <a:rPr lang="en-US" dirty="0"/>
              <a:t>, his base, becomes second largest city in the state</a:t>
            </a:r>
          </a:p>
          <a:p>
            <a:pPr lvl="4"/>
            <a:r>
              <a:rPr lang="en-US" dirty="0"/>
              <a:t>(3) Brazilian federal government attacks </a:t>
            </a:r>
            <a:r>
              <a:rPr lang="en-US" dirty="0" err="1"/>
              <a:t>Canudos</a:t>
            </a:r>
            <a:endParaRPr lang="en-US" dirty="0"/>
          </a:p>
          <a:p>
            <a:pPr lvl="3"/>
            <a:r>
              <a:rPr lang="en-US" dirty="0"/>
              <a:t>(ii) </a:t>
            </a:r>
            <a:r>
              <a:rPr lang="en-US" i="1" dirty="0"/>
              <a:t>The Backlands</a:t>
            </a:r>
            <a:endParaRPr lang="en-US" dirty="0"/>
          </a:p>
          <a:p>
            <a:pPr lvl="4"/>
            <a:r>
              <a:rPr lang="en-US" dirty="0"/>
              <a:t>(1) Famous chronicle of </a:t>
            </a:r>
            <a:r>
              <a:rPr lang="en-US" dirty="0" err="1"/>
              <a:t>Canudos</a:t>
            </a:r>
            <a:r>
              <a:rPr lang="en-US" dirty="0"/>
              <a:t> events</a:t>
            </a:r>
          </a:p>
          <a:p>
            <a:pPr lvl="4"/>
            <a:r>
              <a:rPr lang="en-US" dirty="0"/>
              <a:t>(2) </a:t>
            </a:r>
            <a:r>
              <a:rPr lang="en-US" dirty="0" err="1"/>
              <a:t>Euclides</a:t>
            </a:r>
            <a:r>
              <a:rPr lang="en-US" dirty="0"/>
              <a:t> de Cunha</a:t>
            </a:r>
          </a:p>
          <a:p>
            <a:pPr lvl="4"/>
            <a:r>
              <a:rPr lang="en-US" dirty="0"/>
              <a:t>(3) Describes clash as civilization vs. barbarism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39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Colonialism</a:t>
            </a:r>
          </a:p>
          <a:p>
            <a:pPr lvl="1"/>
            <a:r>
              <a:rPr lang="en-US" dirty="0"/>
              <a:t>Until late 1800s, Britain was most powerful in Latin America</a:t>
            </a:r>
          </a:p>
          <a:p>
            <a:pPr lvl="2"/>
            <a:r>
              <a:rPr lang="en-US" dirty="0"/>
              <a:t>Military exploits were limited</a:t>
            </a:r>
          </a:p>
          <a:p>
            <a:pPr lvl="3"/>
            <a:r>
              <a:rPr lang="en-US" dirty="0"/>
              <a:t>Argentina bore the brunt</a:t>
            </a:r>
          </a:p>
          <a:p>
            <a:pPr lvl="3"/>
            <a:r>
              <a:rPr lang="en-US" dirty="0"/>
              <a:t>Malvinas/Falklands</a:t>
            </a:r>
          </a:p>
          <a:p>
            <a:pPr lvl="2"/>
            <a:r>
              <a:rPr lang="en-US" dirty="0" smtClean="0"/>
              <a:t>Commercial </a:t>
            </a:r>
            <a:r>
              <a:rPr lang="en-US" dirty="0"/>
              <a:t>and financial expansion</a:t>
            </a:r>
          </a:p>
          <a:p>
            <a:pPr lvl="3"/>
            <a:r>
              <a:rPr lang="en-US" dirty="0"/>
              <a:t>Great Britain owned over half of Latin America’s foreign investment and debt</a:t>
            </a:r>
          </a:p>
          <a:p>
            <a:pPr lvl="3"/>
            <a:r>
              <a:rPr lang="en-US" dirty="0"/>
              <a:t>Great Britain was a model of progressive economics and politics</a:t>
            </a:r>
          </a:p>
          <a:p>
            <a:pPr lvl="3"/>
            <a:r>
              <a:rPr lang="en-US" dirty="0"/>
              <a:t>Men adopted British clothing</a:t>
            </a:r>
          </a:p>
          <a:p>
            <a:pPr lvl="1"/>
            <a:r>
              <a:rPr lang="en-US" dirty="0"/>
              <a:t>U.S. involvement began to displace British in 1890s</a:t>
            </a:r>
          </a:p>
          <a:p>
            <a:pPr lvl="2"/>
            <a:r>
              <a:rPr lang="en-US" dirty="0"/>
              <a:t>U.S. depression spurs desire for overseas markets</a:t>
            </a:r>
          </a:p>
          <a:p>
            <a:pPr lvl="2"/>
            <a:r>
              <a:rPr lang="en-US" dirty="0"/>
              <a:t>Alfred Thayer Mahan</a:t>
            </a:r>
          </a:p>
          <a:p>
            <a:pPr lvl="3"/>
            <a:r>
              <a:rPr lang="en-US" dirty="0"/>
              <a:t>Calls for stronger navy</a:t>
            </a:r>
          </a:p>
          <a:p>
            <a:pPr lvl="3"/>
            <a:r>
              <a:rPr lang="en-US" dirty="0"/>
              <a:t>Canal linking Atlantic and Pacific</a:t>
            </a:r>
          </a:p>
          <a:p>
            <a:pPr lvl="2"/>
            <a:r>
              <a:rPr lang="en-US" dirty="0" smtClean="0"/>
              <a:t>Calls </a:t>
            </a:r>
            <a:r>
              <a:rPr lang="en-US" dirty="0"/>
              <a:t>for annexation of Hawaii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57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/>
              <a:t>U.S. attitudes toward Latin Americans shaped by racial prejudice</a:t>
            </a:r>
          </a:p>
          <a:p>
            <a:pPr lvl="2"/>
            <a:r>
              <a:rPr lang="en-US" dirty="0"/>
              <a:t>Rudyard Kipling’s “white man’s burden”</a:t>
            </a:r>
          </a:p>
          <a:p>
            <a:pPr lvl="3"/>
            <a:r>
              <a:rPr lang="en-US" dirty="0"/>
              <a:t>Duty of whites to civilize non-Europeans</a:t>
            </a:r>
          </a:p>
          <a:p>
            <a:pPr lvl="3"/>
            <a:r>
              <a:rPr lang="en-US" dirty="0"/>
              <a:t>Idea influenced U.S. mission in Latin America</a:t>
            </a:r>
          </a:p>
          <a:p>
            <a:pPr lvl="3"/>
            <a:r>
              <a:rPr lang="en-US" dirty="0"/>
              <a:t>Senator Alfred </a:t>
            </a:r>
            <a:r>
              <a:rPr lang="en-US" dirty="0" err="1"/>
              <a:t>Beveridge</a:t>
            </a:r>
            <a:r>
              <a:rPr lang="en-US" dirty="0"/>
              <a:t> – “God has marked the American people as His chosen nation to finally lead the regeneration of the world”</a:t>
            </a:r>
          </a:p>
          <a:p>
            <a:pPr lvl="2"/>
            <a:r>
              <a:rPr lang="en-US" dirty="0" smtClean="0"/>
              <a:t>Roosevelt </a:t>
            </a:r>
            <a:r>
              <a:rPr lang="en-US" dirty="0"/>
              <a:t>Corollary</a:t>
            </a:r>
          </a:p>
          <a:p>
            <a:pPr lvl="3"/>
            <a:r>
              <a:rPr lang="en-US" dirty="0"/>
              <a:t>Update to Monroe Doctrine</a:t>
            </a:r>
          </a:p>
          <a:p>
            <a:pPr lvl="3"/>
            <a:r>
              <a:rPr lang="en-US" dirty="0"/>
              <a:t>U.S. military would intervene around the region</a:t>
            </a:r>
          </a:p>
          <a:p>
            <a:pPr lvl="2"/>
            <a:r>
              <a:rPr lang="en-US" dirty="0" smtClean="0"/>
              <a:t>U.S</a:t>
            </a:r>
            <a:r>
              <a:rPr lang="en-US" dirty="0"/>
              <a:t>. newspapers caricature Latin American nations</a:t>
            </a:r>
          </a:p>
          <a:p>
            <a:pPr lvl="3"/>
            <a:r>
              <a:rPr lang="en-US" dirty="0"/>
              <a:t>Naughty schoolboys</a:t>
            </a:r>
          </a:p>
          <a:p>
            <a:pPr lvl="3"/>
            <a:r>
              <a:rPr lang="en-US" dirty="0"/>
              <a:t>“Little black </a:t>
            </a:r>
            <a:r>
              <a:rPr lang="en-US" dirty="0" err="1"/>
              <a:t>Sambo</a:t>
            </a:r>
            <a:r>
              <a:rPr lang="en-US" dirty="0"/>
              <a:t>”</a:t>
            </a:r>
          </a:p>
          <a:p>
            <a:pPr lvl="2"/>
            <a:r>
              <a:rPr lang="en-US" dirty="0" smtClean="0"/>
              <a:t>Intervention </a:t>
            </a:r>
            <a:r>
              <a:rPr lang="en-US" dirty="0"/>
              <a:t>needed to discipline Latin America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build a railroad?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79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Pan-American Union</a:t>
            </a:r>
          </a:p>
          <a:p>
            <a:pPr lvl="2"/>
            <a:r>
              <a:rPr lang="en-US" dirty="0"/>
              <a:t>Promote free trade</a:t>
            </a:r>
          </a:p>
          <a:p>
            <a:pPr lvl="2"/>
            <a:r>
              <a:rPr lang="en-US" dirty="0"/>
              <a:t>Initially composed of ambassadors to the United States</a:t>
            </a:r>
          </a:p>
          <a:p>
            <a:pPr lvl="2"/>
            <a:r>
              <a:rPr lang="en-US" dirty="0"/>
              <a:t>Pan-American conferences</a:t>
            </a:r>
          </a:p>
          <a:p>
            <a:pPr lvl="3"/>
            <a:r>
              <a:rPr lang="en-US" dirty="0"/>
              <a:t>United States promoted trade</a:t>
            </a:r>
          </a:p>
          <a:p>
            <a:pPr lvl="3"/>
            <a:r>
              <a:rPr lang="en-US" dirty="0"/>
              <a:t>Latin American countries voiced dismay at U.S. interventions</a:t>
            </a:r>
          </a:p>
          <a:p>
            <a:pPr lvl="3"/>
            <a:r>
              <a:rPr lang="en-US" dirty="0"/>
              <a:t>Protests came to a head at Havana Conference of 1928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89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912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Latin American protest</a:t>
            </a:r>
          </a:p>
          <a:p>
            <a:pPr lvl="2"/>
            <a:r>
              <a:rPr lang="en-US" dirty="0"/>
              <a:t>United States had intervened in Cuba, Puerto Rico, Panama, as well as in Nicaragua, Haiti, and the Dominican Republic</a:t>
            </a:r>
          </a:p>
          <a:p>
            <a:pPr lvl="2"/>
            <a:r>
              <a:rPr lang="en-US" dirty="0"/>
              <a:t>By late 1920s, United States engaged in a war with Nicaraguan rebels</a:t>
            </a:r>
          </a:p>
          <a:p>
            <a:pPr lvl="3"/>
            <a:r>
              <a:rPr lang="en-US" dirty="0"/>
              <a:t>Led by Augusto Sandino</a:t>
            </a:r>
          </a:p>
          <a:p>
            <a:pPr lvl="3"/>
            <a:r>
              <a:rPr lang="en-US" dirty="0"/>
              <a:t>Accused United States of imperialism</a:t>
            </a:r>
          </a:p>
          <a:p>
            <a:pPr lvl="3"/>
            <a:r>
              <a:rPr lang="en-US" dirty="0"/>
              <a:t>Became hero to many Latin Americans</a:t>
            </a:r>
          </a:p>
          <a:p>
            <a:pPr lvl="2"/>
            <a:r>
              <a:rPr lang="en-US" dirty="0" smtClean="0"/>
              <a:t>Latin </a:t>
            </a:r>
            <a:r>
              <a:rPr lang="en-US" dirty="0"/>
              <a:t>American writers protest</a:t>
            </a:r>
          </a:p>
          <a:p>
            <a:pPr lvl="3"/>
            <a:r>
              <a:rPr lang="en-US" dirty="0" err="1"/>
              <a:t>Darío</a:t>
            </a:r>
            <a:r>
              <a:rPr lang="en-US" dirty="0"/>
              <a:t> condemns “godless” Roosevelt</a:t>
            </a:r>
          </a:p>
          <a:p>
            <a:pPr lvl="3"/>
            <a:r>
              <a:rPr lang="en-US" dirty="0"/>
              <a:t>José </a:t>
            </a:r>
            <a:r>
              <a:rPr lang="en-US" dirty="0" err="1"/>
              <a:t>Martí</a:t>
            </a:r>
            <a:r>
              <a:rPr lang="en-US" dirty="0"/>
              <a:t> defends “our America”</a:t>
            </a:r>
          </a:p>
          <a:p>
            <a:pPr lvl="4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Cuba’s greatest patriotic hero</a:t>
            </a:r>
          </a:p>
          <a:p>
            <a:pPr lvl="4"/>
            <a:r>
              <a:rPr lang="en-US" dirty="0"/>
              <a:t>(ii) Exiled from Cuba at age 16</a:t>
            </a:r>
          </a:p>
          <a:p>
            <a:pPr lvl="4"/>
            <a:r>
              <a:rPr lang="en-US" dirty="0"/>
              <a:t>(iii) Edited magazine in Mexico</a:t>
            </a:r>
          </a:p>
          <a:p>
            <a:pPr lvl="4"/>
            <a:r>
              <a:rPr lang="en-US" dirty="0"/>
              <a:t>(iv) Taught in Guatemala</a:t>
            </a:r>
          </a:p>
          <a:p>
            <a:pPr lvl="4"/>
            <a:r>
              <a:rPr lang="en-US" dirty="0"/>
              <a:t>(v) Organized Cuban independence</a:t>
            </a:r>
          </a:p>
          <a:p>
            <a:pPr lvl="4"/>
            <a:r>
              <a:rPr lang="en-US" dirty="0"/>
              <a:t>(vi) Wrote on the United States from New York</a:t>
            </a:r>
          </a:p>
          <a:p>
            <a:pPr lvl="3"/>
            <a:r>
              <a:rPr lang="en-US" dirty="0"/>
              <a:t>José Enrique </a:t>
            </a:r>
            <a:r>
              <a:rPr lang="en-US" dirty="0" err="1"/>
              <a:t>Rodó</a:t>
            </a:r>
            <a:endParaRPr lang="en-US" dirty="0"/>
          </a:p>
          <a:p>
            <a:pPr lvl="4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Uruguayan essayist</a:t>
            </a:r>
          </a:p>
          <a:p>
            <a:pPr lvl="4"/>
            <a:r>
              <a:rPr lang="en-US" dirty="0"/>
              <a:t>(ii) Wrote </a:t>
            </a:r>
            <a:r>
              <a:rPr lang="en-US" i="1" dirty="0"/>
              <a:t>Ariel</a:t>
            </a:r>
            <a:r>
              <a:rPr lang="en-US" dirty="0"/>
              <a:t> (1900)</a:t>
            </a:r>
          </a:p>
          <a:p>
            <a:pPr lvl="4"/>
            <a:r>
              <a:rPr lang="en-US" dirty="0"/>
              <a:t>(iii) Accused U.S. culture of crass materialism</a:t>
            </a:r>
          </a:p>
          <a:p>
            <a:pPr lvl="2"/>
            <a:r>
              <a:rPr lang="en-US" dirty="0" smtClean="0"/>
              <a:t>Rise </a:t>
            </a:r>
            <a:r>
              <a:rPr lang="en-US" dirty="0"/>
              <a:t>of cinema helped bind Latin America to United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70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Neocolonial model shattered by depression</a:t>
            </a:r>
          </a:p>
          <a:p>
            <a:pPr lvl="1"/>
            <a:r>
              <a:rPr lang="en-US" dirty="0"/>
              <a:t>U.S. market crash in 1929</a:t>
            </a:r>
          </a:p>
          <a:p>
            <a:pPr lvl="1"/>
            <a:r>
              <a:rPr lang="en-US" dirty="0"/>
              <a:t>Demand for Latin American exports plummeted</a:t>
            </a:r>
          </a:p>
          <a:p>
            <a:pPr lvl="1"/>
            <a:r>
              <a:rPr lang="en-US" dirty="0"/>
              <a:t>Importation of progress halted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7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Industrial Growth &amp; Economic 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Causes or Reasons for railroads:</a:t>
            </a:r>
          </a:p>
          <a:p>
            <a:r>
              <a:rPr lang="en-US" dirty="0" smtClean="0"/>
              <a:t>as </a:t>
            </a:r>
            <a:r>
              <a:rPr lang="en-US" dirty="0"/>
              <a:t>a consequence of the growth of export economies which demanded a </a:t>
            </a:r>
            <a:r>
              <a:rPr lang="en-US" dirty="0" smtClean="0"/>
              <a:t>transportation system </a:t>
            </a:r>
            <a:r>
              <a:rPr lang="en-US" dirty="0"/>
              <a:t>that was fast and could carry large </a:t>
            </a:r>
            <a:r>
              <a:rPr lang="en-US" dirty="0" smtClean="0"/>
              <a:t>quantities</a:t>
            </a:r>
          </a:p>
          <a:p>
            <a:r>
              <a:rPr lang="en-US" dirty="0"/>
              <a:t>to complement steam </a:t>
            </a:r>
            <a:r>
              <a:rPr lang="en-US" dirty="0" smtClean="0"/>
              <a:t>navigation (Río </a:t>
            </a:r>
            <a:r>
              <a:rPr lang="en-US" dirty="0"/>
              <a:t>Magdalena in Colombia; Buenos Aires Rosario in Argentina</a:t>
            </a:r>
            <a:r>
              <a:rPr lang="en-US" dirty="0" smtClean="0"/>
              <a:t>)</a:t>
            </a:r>
          </a:p>
          <a:p>
            <a:r>
              <a:rPr lang="en-US" dirty="0"/>
              <a:t>to connect producing </a:t>
            </a:r>
            <a:r>
              <a:rPr lang="en-US" dirty="0" smtClean="0"/>
              <a:t>regions to </a:t>
            </a:r>
            <a:r>
              <a:rPr lang="en-US" dirty="0"/>
              <a:t>ports (São Paulo line in Brazil)</a:t>
            </a:r>
          </a:p>
        </p:txBody>
      </p:sp>
    </p:spTree>
    <p:extLst>
      <p:ext uri="{BB962C8B-B14F-4D97-AF65-F5344CB8AC3E}">
        <p14:creationId xmlns:p14="http://schemas.microsoft.com/office/powerpoint/2010/main" val="15092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Industrial Growth &amp; Economic Modernization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Causes or Reasons for railroads</a:t>
            </a:r>
            <a:r>
              <a:rPr lang="en-US" dirty="0" smtClean="0"/>
              <a:t>:</a:t>
            </a:r>
          </a:p>
          <a:p>
            <a:r>
              <a:rPr lang="en-US" dirty="0" smtClean="0"/>
              <a:t>to </a:t>
            </a:r>
            <a:r>
              <a:rPr lang="en-US" dirty="0"/>
              <a:t>connect relatively important economic areas (Lima </a:t>
            </a:r>
            <a:r>
              <a:rPr lang="en-US" dirty="0" smtClean="0"/>
              <a:t>and Callao</a:t>
            </a:r>
            <a:r>
              <a:rPr lang="en-US" dirty="0"/>
              <a:t>; Petropolis and Rio</a:t>
            </a:r>
            <a:r>
              <a:rPr lang="en-US" dirty="0" smtClean="0"/>
              <a:t>)</a:t>
            </a:r>
          </a:p>
          <a:p>
            <a:r>
              <a:rPr lang="en-US" dirty="0"/>
              <a:t>the role played by foreign companies looking for </a:t>
            </a:r>
            <a:r>
              <a:rPr lang="en-US" dirty="0" smtClean="0"/>
              <a:t>investment opportunities </a:t>
            </a:r>
            <a:r>
              <a:rPr lang="en-US" dirty="0"/>
              <a:t>and greater integration of the local economies.</a:t>
            </a:r>
          </a:p>
        </p:txBody>
      </p:sp>
    </p:spTree>
    <p:extLst>
      <p:ext uri="{BB962C8B-B14F-4D97-AF65-F5344CB8AC3E}">
        <p14:creationId xmlns:p14="http://schemas.microsoft.com/office/powerpoint/2010/main" val="278362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Emigration and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means of transportation to the west.</a:t>
            </a:r>
          </a:p>
          <a:p>
            <a:pPr lvl="1"/>
            <a:r>
              <a:rPr lang="en-US" dirty="0" smtClean="0"/>
              <a:t>With emigration to the west, Native Americans were forced to migrate to reservations.</a:t>
            </a:r>
            <a:endParaRPr lang="en-US" dirty="0" smtClean="0"/>
          </a:p>
          <a:p>
            <a:r>
              <a:rPr lang="en-US" dirty="0" smtClean="0"/>
              <a:t>Transcontinental Railroad</a:t>
            </a:r>
          </a:p>
          <a:p>
            <a:pPr lvl="1"/>
            <a:r>
              <a:rPr lang="en-US" dirty="0" smtClean="0"/>
              <a:t>Connection of the Union Pacific Railway and Central Pacific Railway.</a:t>
            </a:r>
          </a:p>
          <a:p>
            <a:pPr lvl="2"/>
            <a:r>
              <a:rPr lang="en-US" dirty="0"/>
              <a:t>Promontory Summit, Utah, May 10, </a:t>
            </a:r>
            <a:r>
              <a:rPr lang="en-US" dirty="0" smtClean="0"/>
              <a:t>1869.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0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or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railroad lines were not designed following the population pattern of a country or </a:t>
            </a:r>
            <a:r>
              <a:rPr lang="en-US" dirty="0" smtClean="0"/>
              <a:t>region but </a:t>
            </a:r>
            <a:r>
              <a:rPr lang="en-US" dirty="0"/>
              <a:t>rather responded to economic interests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As a result, some regions developed more than </a:t>
            </a:r>
            <a:r>
              <a:rPr lang="en-US" dirty="0" smtClean="0"/>
              <a:t>others as </a:t>
            </a:r>
            <a:r>
              <a:rPr lang="en-US" dirty="0"/>
              <a:t>a consequence of the presence of the railroads (Buenos Aires, Santa Fe, Entre Ríos in </a:t>
            </a:r>
            <a:r>
              <a:rPr lang="en-US" dirty="0" smtClean="0"/>
              <a:t>detriment of </a:t>
            </a:r>
            <a:r>
              <a:rPr lang="en-US" dirty="0"/>
              <a:t>Catamarca in Argentina)</a:t>
            </a:r>
          </a:p>
        </p:txBody>
      </p:sp>
    </p:spTree>
    <p:extLst>
      <p:ext uri="{BB962C8B-B14F-4D97-AF65-F5344CB8AC3E}">
        <p14:creationId xmlns:p14="http://schemas.microsoft.com/office/powerpoint/2010/main" val="60948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or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the transportation of workers during harvest times easier;</a:t>
            </a:r>
          </a:p>
          <a:p>
            <a:r>
              <a:rPr lang="en-US" dirty="0"/>
              <a:t>emergence of new towns around the stations; </a:t>
            </a:r>
            <a:endParaRPr lang="en-US" dirty="0" smtClean="0"/>
          </a:p>
          <a:p>
            <a:r>
              <a:rPr lang="en-US" dirty="0" smtClean="0"/>
              <a:t>expansion </a:t>
            </a:r>
            <a:r>
              <a:rPr lang="en-US" dirty="0"/>
              <a:t>of arable areas (the coffee frontier </a:t>
            </a:r>
            <a:r>
              <a:rPr lang="en-US" dirty="0" smtClean="0"/>
              <a:t>in São </a:t>
            </a:r>
            <a:r>
              <a:rPr lang="en-US" dirty="0"/>
              <a:t>Paulo); </a:t>
            </a:r>
            <a:endParaRPr lang="en-US" dirty="0" smtClean="0"/>
          </a:p>
          <a:p>
            <a:r>
              <a:rPr lang="en-US" dirty="0" smtClean="0"/>
              <a:t>social </a:t>
            </a:r>
            <a:r>
              <a:rPr lang="en-US" dirty="0"/>
              <a:t>and cultural impact (newspapers, books; news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Needed something to 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4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Indigenous Peoples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bad.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6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1503</Words>
  <Application>Microsoft Office PowerPoint</Application>
  <PresentationFormat>On-screen Show (4:3)</PresentationFormat>
  <Paragraphs>240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Railroad</vt:lpstr>
      <vt:lpstr>Demonstrate knowledge of specific regional cases</vt:lpstr>
      <vt:lpstr>Causes</vt:lpstr>
      <vt:lpstr>Industrial Growth &amp; Economic Modernization</vt:lpstr>
      <vt:lpstr>Industrial Growth &amp; Economic Modernization</vt:lpstr>
      <vt:lpstr>Emigration and Migration</vt:lpstr>
      <vt:lpstr>Consequences or Impacts</vt:lpstr>
      <vt:lpstr>Consequences or Impacts</vt:lpstr>
      <vt:lpstr>Impact on Indigenous Peoples</vt:lpstr>
      <vt:lpstr>International Trade</vt:lpstr>
      <vt:lpstr>Inter-American Trade</vt:lpstr>
      <vt:lpstr>PowerPoint Presentation</vt:lpstr>
      <vt:lpstr>PowerPoint Presentation</vt:lpstr>
      <vt:lpstr>PowerPoint Presentation</vt:lpstr>
      <vt:lpstr>Neocolonialism and Dependency </vt:lpstr>
      <vt:lpstr>Neocolonialism</vt:lpstr>
      <vt:lpstr>The Great Export Boom</vt:lpstr>
      <vt:lpstr>Consequences in Latin America</vt:lpstr>
      <vt:lpstr>Consequences in Mexico</vt:lpstr>
      <vt:lpstr>Consequences in Argentina</vt:lpstr>
      <vt:lpstr>Other Consequences in Latin America</vt:lpstr>
      <vt:lpstr>Other Consequences in Latin America</vt:lpstr>
      <vt:lpstr>Other Consequences in Latin America</vt:lpstr>
      <vt:lpstr>Other Consequences in Latin America</vt:lpstr>
      <vt:lpstr>Other Consequences in Latin America</vt:lpstr>
      <vt:lpstr>Neocolonial Brazil</vt:lpstr>
      <vt:lpstr>Neocolonial Brazil</vt:lpstr>
      <vt:lpstr>Colonialism</vt:lpstr>
      <vt:lpstr>Colonialism</vt:lpstr>
      <vt:lpstr>Colonialism</vt:lpstr>
      <vt:lpstr>Colonialism</vt:lpstr>
      <vt:lpstr>Colonialism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Railroad</dc:title>
  <dc:creator>WCSD</dc:creator>
  <cp:lastModifiedBy>WCSD</cp:lastModifiedBy>
  <cp:revision>33</cp:revision>
  <dcterms:created xsi:type="dcterms:W3CDTF">2014-05-22T15:55:23Z</dcterms:created>
  <dcterms:modified xsi:type="dcterms:W3CDTF">2014-12-16T17:30:36Z</dcterms:modified>
</cp:coreProperties>
</file>