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59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67" r:id="rId37"/>
    <p:sldId id="258" r:id="rId38"/>
    <p:sldId id="260" r:id="rId39"/>
    <p:sldId id="26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02A4-A8DB-44A8-91E9-55222772955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E3D8-97D3-41D9-A861-A1B04F957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1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02A4-A8DB-44A8-91E9-55222772955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E3D8-97D3-41D9-A861-A1B04F957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6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02A4-A8DB-44A8-91E9-55222772955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E3D8-97D3-41D9-A861-A1B04F957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26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1153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3784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2039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3680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555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02A4-A8DB-44A8-91E9-55222772955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E3D8-97D3-41D9-A861-A1B04F957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9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02A4-A8DB-44A8-91E9-55222772955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E3D8-97D3-41D9-A861-A1B04F957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2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02A4-A8DB-44A8-91E9-55222772955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E3D8-97D3-41D9-A861-A1B04F957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3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02A4-A8DB-44A8-91E9-55222772955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E3D8-97D3-41D9-A861-A1B04F957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02A4-A8DB-44A8-91E9-55222772955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E3D8-97D3-41D9-A861-A1B04F957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3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02A4-A8DB-44A8-91E9-55222772955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E3D8-97D3-41D9-A861-A1B04F957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5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02A4-A8DB-44A8-91E9-55222772955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E3D8-97D3-41D9-A861-A1B04F957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6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02A4-A8DB-44A8-91E9-55222772955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E3D8-97D3-41D9-A861-A1B04F957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6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F02A4-A8DB-44A8-91E9-55222772955E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8E3D8-97D3-41D9-A861-A1B04F957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114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</a:t>
            </a:r>
            <a:r>
              <a:rPr lang="en-US" smtClean="0"/>
              <a:t>&amp; Cultural Changes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Modern 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143000" y="114300"/>
            <a:ext cx="4191000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1400" b="1">
                <a:solidFill>
                  <a:srgbClr val="FF3300"/>
                </a:solidFill>
              </a:rPr>
              <a:t>I am not authorized to fire substitute teachers.</a:t>
            </a:r>
            <a:endParaRPr lang="en-US" altLang="en-US" sz="1400" b="1"/>
          </a:p>
          <a:p>
            <a:pPr algn="ctr"/>
            <a:r>
              <a:rPr lang="en-US" altLang="en-US" sz="1400" b="1"/>
              <a:t>I will not spank others. </a:t>
            </a:r>
          </a:p>
          <a:p>
            <a:pPr algn="ctr"/>
            <a:r>
              <a:rPr lang="en-US" altLang="en-US" sz="1400" b="1"/>
              <a:t>I will not aim for the head. </a:t>
            </a:r>
          </a:p>
          <a:p>
            <a:pPr algn="ctr"/>
            <a:r>
              <a:rPr lang="en-US" altLang="en-US" sz="1400" b="1"/>
              <a:t>I will not barf unless I'm sick. </a:t>
            </a:r>
          </a:p>
          <a:p>
            <a:pPr algn="ctr"/>
            <a:r>
              <a:rPr lang="en-US" altLang="en-US" sz="1400" b="1">
                <a:solidFill>
                  <a:srgbClr val="FF3300"/>
                </a:solidFill>
              </a:rPr>
              <a:t>I will not expose the ignorance of the faculty.</a:t>
            </a:r>
            <a:r>
              <a:rPr lang="en-US" altLang="en-US" sz="1400" b="1"/>
              <a:t> </a:t>
            </a:r>
          </a:p>
          <a:p>
            <a:pPr algn="ctr"/>
            <a:r>
              <a:rPr lang="en-US" altLang="en-US" sz="1400" b="1"/>
              <a:t>I saw nothing unusual in the teacher's lounge. </a:t>
            </a:r>
          </a:p>
          <a:p>
            <a:pPr algn="ctr"/>
            <a:r>
              <a:rPr lang="en-US" altLang="en-US" sz="1400" b="1"/>
              <a:t>I will not conduct my own fire drills. </a:t>
            </a:r>
          </a:p>
          <a:p>
            <a:pPr algn="ctr"/>
            <a:r>
              <a:rPr lang="en-US" altLang="en-US" sz="1400" b="1"/>
              <a:t>Funny noises are not funny. </a:t>
            </a:r>
          </a:p>
          <a:p>
            <a:pPr algn="ctr"/>
            <a:r>
              <a:rPr lang="en-US" altLang="en-US" sz="1400" b="1"/>
              <a:t>I will not snap bras. </a:t>
            </a:r>
          </a:p>
          <a:p>
            <a:pPr algn="ctr"/>
            <a:r>
              <a:rPr lang="en-US" altLang="en-US" sz="1400" b="1"/>
              <a:t>I will not fake seizures. </a:t>
            </a:r>
          </a:p>
          <a:p>
            <a:pPr algn="ctr"/>
            <a:r>
              <a:rPr lang="en-US" altLang="en-US" sz="1400" b="1"/>
              <a:t>This punishment is not boring and pointless. </a:t>
            </a:r>
          </a:p>
          <a:p>
            <a:pPr algn="ctr"/>
            <a:r>
              <a:rPr lang="en-US" altLang="en-US" sz="1400" b="1"/>
              <a:t>My name is not Dr. Death. </a:t>
            </a:r>
          </a:p>
          <a:p>
            <a:pPr algn="ctr"/>
            <a:r>
              <a:rPr lang="en-US" altLang="en-US" sz="1400" b="1"/>
              <a:t>I will not defame New Orleans. </a:t>
            </a:r>
          </a:p>
          <a:p>
            <a:pPr algn="ctr"/>
            <a:r>
              <a:rPr lang="en-US" altLang="en-US" sz="1400" b="1"/>
              <a:t>I will not prescribe medication. </a:t>
            </a:r>
          </a:p>
          <a:p>
            <a:pPr algn="ctr"/>
            <a:r>
              <a:rPr lang="en-US" altLang="en-US" sz="1400" b="1"/>
              <a:t>I will not bury the new kid. </a:t>
            </a:r>
          </a:p>
          <a:p>
            <a:pPr algn="ctr"/>
            <a:r>
              <a:rPr lang="en-US" altLang="en-US" sz="1400" b="1"/>
              <a:t>I will not teach others to fly. </a:t>
            </a:r>
          </a:p>
          <a:p>
            <a:pPr algn="ctr"/>
            <a:r>
              <a:rPr lang="en-US" altLang="en-US" sz="1400" b="1"/>
              <a:t>I will not bring sheep to class. </a:t>
            </a:r>
          </a:p>
          <a:p>
            <a:pPr algn="ctr"/>
            <a:r>
              <a:rPr lang="en-US" altLang="en-US" sz="1400" b="1"/>
              <a:t>A burp is not an answer. </a:t>
            </a:r>
          </a:p>
          <a:p>
            <a:pPr algn="ctr"/>
            <a:r>
              <a:rPr lang="en-US" altLang="en-US" sz="1400" b="1">
                <a:solidFill>
                  <a:srgbClr val="FF3300"/>
                </a:solidFill>
              </a:rPr>
              <a:t>Teacher is not a leper</a:t>
            </a:r>
            <a:r>
              <a:rPr lang="en-US" altLang="en-US" sz="1400" b="1"/>
              <a:t>. </a:t>
            </a:r>
          </a:p>
          <a:p>
            <a:pPr algn="ctr"/>
            <a:r>
              <a:rPr lang="en-US" altLang="en-US" sz="1400" b="1"/>
              <a:t>Coffee is not for kids. </a:t>
            </a:r>
          </a:p>
          <a:p>
            <a:pPr algn="ctr"/>
            <a:r>
              <a:rPr lang="en-US" altLang="en-US" sz="1400" b="1"/>
              <a:t>I will not eat things for money. </a:t>
            </a:r>
          </a:p>
          <a:p>
            <a:pPr algn="ctr"/>
            <a:r>
              <a:rPr lang="en-US" altLang="en-US" sz="1400" b="1">
                <a:solidFill>
                  <a:srgbClr val="FF3300"/>
                </a:solidFill>
              </a:rPr>
              <a:t>I will not yell "She's Dead" at roll call. </a:t>
            </a:r>
          </a:p>
          <a:p>
            <a:pPr algn="ctr"/>
            <a:r>
              <a:rPr lang="en-US" altLang="en-US" sz="1400" b="1"/>
              <a:t>The principal's toupee is not a Frisbee. </a:t>
            </a:r>
          </a:p>
          <a:p>
            <a:pPr algn="ctr"/>
            <a:r>
              <a:rPr lang="en-US" altLang="en-US" sz="1400" b="1"/>
              <a:t>I will not call the principal "spud head." </a:t>
            </a:r>
          </a:p>
          <a:p>
            <a:pPr algn="ctr"/>
            <a:r>
              <a:rPr lang="en-US" altLang="en-US" sz="1400" b="1"/>
              <a:t>Goldfish don't bounce. </a:t>
            </a:r>
          </a:p>
          <a:p>
            <a:pPr algn="ctr"/>
            <a:r>
              <a:rPr lang="en-US" altLang="en-US" sz="1400" b="1"/>
              <a:t>Mud is not one of the 4 food groups. </a:t>
            </a:r>
          </a:p>
          <a:p>
            <a:pPr algn="ctr"/>
            <a:r>
              <a:rPr lang="en-US" altLang="en-US" sz="1400" b="1"/>
              <a:t>No one is interested in my underpants. </a:t>
            </a:r>
          </a:p>
          <a:p>
            <a:pPr algn="ctr"/>
            <a:r>
              <a:rPr lang="en-US" altLang="en-US" sz="1400" b="1"/>
              <a:t>I will not sell miracle cures. </a:t>
            </a:r>
          </a:p>
          <a:p>
            <a:pPr algn="ctr"/>
            <a:r>
              <a:rPr lang="en-US" altLang="en-US" sz="1400" b="1"/>
              <a:t>I will return the seeing-eye dog. </a:t>
            </a:r>
          </a:p>
          <a:p>
            <a:pPr algn="ctr"/>
            <a:r>
              <a:rPr lang="en-US" altLang="en-US" sz="1400" b="1"/>
              <a:t>I do not have diplomatic immunity. </a:t>
            </a:r>
          </a:p>
          <a:p>
            <a:pPr algn="ctr"/>
            <a:r>
              <a:rPr lang="en-US" altLang="en-US" sz="1200"/>
              <a:t> </a:t>
            </a:r>
          </a:p>
          <a:p>
            <a:pPr algn="ctr"/>
            <a:endParaRPr lang="en-US" altLang="en-US"/>
          </a:p>
        </p:txBody>
      </p:sp>
      <p:pic>
        <p:nvPicPr>
          <p:cNvPr id="68613" name="Picture 5" descr="bart-health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14400"/>
            <a:ext cx="35814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80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295400" y="-152400"/>
            <a:ext cx="7239000" cy="689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1400"/>
          </a:p>
          <a:p>
            <a:r>
              <a:rPr lang="en-US" altLang="en-US" sz="1400" b="1"/>
              <a:t>Organ transplants are best left to professionals. </a:t>
            </a:r>
          </a:p>
          <a:p>
            <a:r>
              <a:rPr lang="en-US" altLang="en-US" sz="1400" b="1"/>
              <a:t>The Pledge of Allegiance does not end with "Hail Satan." </a:t>
            </a:r>
          </a:p>
          <a:p>
            <a:r>
              <a:rPr lang="en-US" altLang="en-US" sz="1400" b="1"/>
              <a:t>I will not celebrate meaningless milestones. </a:t>
            </a:r>
          </a:p>
          <a:p>
            <a:r>
              <a:rPr lang="en-US" altLang="en-US" sz="1400" b="1"/>
              <a:t>There are plenty of businesses like show business. </a:t>
            </a:r>
          </a:p>
          <a:p>
            <a:r>
              <a:rPr lang="en-US" altLang="en-US" sz="1400" b="1">
                <a:solidFill>
                  <a:srgbClr val="FF3300"/>
                </a:solidFill>
              </a:rPr>
              <a:t>Five days is not too long to wait for a gun.</a:t>
            </a:r>
            <a:r>
              <a:rPr lang="en-US" altLang="en-US" sz="1400" b="1"/>
              <a:t> </a:t>
            </a:r>
          </a:p>
          <a:p>
            <a:r>
              <a:rPr lang="en-US" altLang="en-US" sz="1400" b="1"/>
              <a:t>I will not waste chalk. </a:t>
            </a:r>
          </a:p>
          <a:p>
            <a:r>
              <a:rPr lang="en-US" altLang="en-US" sz="1400" b="1"/>
              <a:t>I will not skateboard in the halls. </a:t>
            </a:r>
          </a:p>
          <a:p>
            <a:r>
              <a:rPr lang="en-US" altLang="en-US" sz="1400" b="1"/>
              <a:t>I will not instigate revolution. </a:t>
            </a:r>
          </a:p>
          <a:p>
            <a:r>
              <a:rPr lang="en-US" altLang="en-US" sz="1400" b="1"/>
              <a:t>I will not draw naked ladies in class. </a:t>
            </a:r>
          </a:p>
          <a:p>
            <a:r>
              <a:rPr lang="en-US" altLang="en-US" sz="1400" b="1"/>
              <a:t>I did not see Elvis. </a:t>
            </a:r>
          </a:p>
          <a:p>
            <a:r>
              <a:rPr lang="en-US" altLang="en-US" sz="1400" b="1"/>
              <a:t>I will not call my teacher "Hot Cakes." </a:t>
            </a:r>
          </a:p>
          <a:p>
            <a:r>
              <a:rPr lang="en-US" altLang="en-US" sz="1400" b="1"/>
              <a:t>Garlic gum is not funny. </a:t>
            </a:r>
          </a:p>
          <a:p>
            <a:r>
              <a:rPr lang="en-US" altLang="en-US" sz="1400" b="1">
                <a:solidFill>
                  <a:srgbClr val="FF3300"/>
                </a:solidFill>
              </a:rPr>
              <a:t>They are laughing at me, not with me.</a:t>
            </a:r>
            <a:r>
              <a:rPr lang="en-US" altLang="en-US" sz="1400" b="1"/>
              <a:t> </a:t>
            </a:r>
          </a:p>
          <a:p>
            <a:r>
              <a:rPr lang="en-US" altLang="en-US" sz="1400" b="1"/>
              <a:t>I will not yell "Fire" in a crowded classroom. </a:t>
            </a:r>
          </a:p>
          <a:p>
            <a:r>
              <a:rPr lang="en-US" altLang="en-US" sz="1400" b="1"/>
              <a:t>I will not fake my way through life. </a:t>
            </a:r>
          </a:p>
          <a:p>
            <a:r>
              <a:rPr lang="en-US" altLang="en-US" sz="1400" b="1"/>
              <a:t>Tar is not a plaything. </a:t>
            </a:r>
          </a:p>
          <a:p>
            <a:r>
              <a:rPr lang="en-US" altLang="en-US" sz="1400" b="1"/>
              <a:t>I will not Xerox my butt. </a:t>
            </a:r>
          </a:p>
          <a:p>
            <a:r>
              <a:rPr lang="en-US" altLang="en-US" sz="1400" b="1"/>
              <a:t>It's potato, not potatoe. </a:t>
            </a:r>
          </a:p>
          <a:p>
            <a:r>
              <a:rPr lang="en-US" altLang="en-US" sz="1400" b="1"/>
              <a:t>I will not trade pants with others. </a:t>
            </a:r>
          </a:p>
          <a:p>
            <a:r>
              <a:rPr lang="en-US" altLang="en-US" sz="1400" b="1"/>
              <a:t>I am not a 32 year old woman. </a:t>
            </a:r>
          </a:p>
          <a:p>
            <a:r>
              <a:rPr lang="en-US" altLang="en-US" sz="1400" b="1"/>
              <a:t>I will not do that thing with my tongue. </a:t>
            </a:r>
          </a:p>
          <a:p>
            <a:r>
              <a:rPr lang="en-US" altLang="en-US" sz="1400" b="1"/>
              <a:t>I will not drive the principal's car. </a:t>
            </a:r>
          </a:p>
          <a:p>
            <a:r>
              <a:rPr lang="en-US" altLang="en-US" sz="1400" b="1"/>
              <a:t>I will not pledge allegiance to Bart. </a:t>
            </a:r>
          </a:p>
          <a:p>
            <a:r>
              <a:rPr lang="en-US" altLang="en-US" sz="1400" b="1"/>
              <a:t>I will not sell school property. </a:t>
            </a:r>
          </a:p>
          <a:p>
            <a:r>
              <a:rPr lang="en-US" altLang="en-US" sz="1400" b="1"/>
              <a:t>I will not burp in class. </a:t>
            </a:r>
          </a:p>
          <a:p>
            <a:r>
              <a:rPr lang="en-US" altLang="en-US" sz="1400" b="1"/>
              <a:t>I will not cut corners. </a:t>
            </a:r>
          </a:p>
          <a:p>
            <a:r>
              <a:rPr lang="en-US" altLang="en-US" sz="1400" b="1">
                <a:solidFill>
                  <a:srgbClr val="FF3300"/>
                </a:solidFill>
              </a:rPr>
              <a:t>I will not get very far with this attitude</a:t>
            </a:r>
            <a:r>
              <a:rPr lang="en-US" altLang="en-US" sz="1400" b="1"/>
              <a:t>. </a:t>
            </a:r>
          </a:p>
          <a:p>
            <a:r>
              <a:rPr lang="en-US" altLang="en-US" sz="1400" b="1"/>
              <a:t>I will not belch the National Anthem. </a:t>
            </a:r>
          </a:p>
          <a:p>
            <a:r>
              <a:rPr lang="en-US" altLang="en-US" sz="1400" b="1"/>
              <a:t>I will not sell land in Florida. </a:t>
            </a:r>
          </a:p>
          <a:p>
            <a:r>
              <a:rPr lang="en-US" altLang="en-US" sz="1400" b="1"/>
              <a:t>I will not grease the monkey bars. </a:t>
            </a:r>
          </a:p>
          <a:p>
            <a:r>
              <a:rPr lang="en-US" altLang="en-US" sz="1400" b="1"/>
              <a:t>I will not hide behind the Fifth Amendment. </a:t>
            </a:r>
          </a:p>
        </p:txBody>
      </p:sp>
      <p:pic>
        <p:nvPicPr>
          <p:cNvPr id="70661" name="Picture 5" descr="bart 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67982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524000" y="0"/>
            <a:ext cx="7010400" cy="696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1"/>
              <a:t>I will not do anything bad ever again. </a:t>
            </a:r>
          </a:p>
          <a:p>
            <a:r>
              <a:rPr lang="en-US" altLang="en-US" sz="1400" b="1"/>
              <a:t>I will not show off. </a:t>
            </a:r>
          </a:p>
          <a:p>
            <a:r>
              <a:rPr lang="en-US" altLang="en-US" sz="1400" b="1"/>
              <a:t>I will not sleep through my education. </a:t>
            </a:r>
          </a:p>
          <a:p>
            <a:r>
              <a:rPr lang="en-US" altLang="en-US" sz="1400" b="1"/>
              <a:t>I am not a dentist. </a:t>
            </a:r>
          </a:p>
          <a:p>
            <a:r>
              <a:rPr lang="en-US" altLang="en-US" sz="1400" b="1"/>
              <a:t>Spitwads are not free speech. </a:t>
            </a:r>
          </a:p>
          <a:p>
            <a:r>
              <a:rPr lang="en-US" altLang="en-US" sz="1400" b="1">
                <a:solidFill>
                  <a:srgbClr val="FF3300"/>
                </a:solidFill>
              </a:rPr>
              <a:t>Nobody likes sunburn slappers.</a:t>
            </a:r>
            <a:r>
              <a:rPr lang="en-US" altLang="en-US" sz="1400" b="1"/>
              <a:t> </a:t>
            </a:r>
          </a:p>
          <a:p>
            <a:r>
              <a:rPr lang="en-US" altLang="en-US" sz="1400" b="1"/>
              <a:t>High explosives and school don't mix. </a:t>
            </a:r>
          </a:p>
          <a:p>
            <a:r>
              <a:rPr lang="en-US" altLang="en-US" sz="1400" b="1"/>
              <a:t>I will not bribe Principal Skinner. </a:t>
            </a:r>
          </a:p>
          <a:p>
            <a:r>
              <a:rPr lang="en-US" altLang="en-US" sz="1400" b="1"/>
              <a:t>I will not squeak chalk. </a:t>
            </a:r>
          </a:p>
          <a:p>
            <a:r>
              <a:rPr lang="en-US" altLang="en-US" sz="1400" b="1"/>
              <a:t>I will finish what I started.</a:t>
            </a:r>
          </a:p>
          <a:p>
            <a:r>
              <a:rPr lang="en-US" altLang="en-US" sz="1400" b="1"/>
              <a:t>I will not use abbrev. </a:t>
            </a:r>
          </a:p>
          <a:p>
            <a:r>
              <a:rPr lang="en-US" altLang="en-US" sz="1400" b="1"/>
              <a:t>"Bart Bucks" are not legal tender. </a:t>
            </a:r>
          </a:p>
          <a:p>
            <a:r>
              <a:rPr lang="en-US" altLang="en-US" sz="1400" b="1"/>
              <a:t>Underwear should be worn on the inside. </a:t>
            </a:r>
          </a:p>
          <a:p>
            <a:r>
              <a:rPr lang="en-US" altLang="en-US" sz="1400" b="1"/>
              <a:t>The Christmas Pageant does not stink. </a:t>
            </a:r>
          </a:p>
          <a:p>
            <a:r>
              <a:rPr lang="en-US" altLang="en-US" sz="1400" b="1">
                <a:solidFill>
                  <a:srgbClr val="FF3300"/>
                </a:solidFill>
              </a:rPr>
              <a:t>I will not torment the emotionally frail</a:t>
            </a:r>
            <a:r>
              <a:rPr lang="en-US" altLang="en-US" sz="1400" b="1"/>
              <a:t>. </a:t>
            </a:r>
          </a:p>
          <a:p>
            <a:r>
              <a:rPr lang="en-US" altLang="en-US" sz="1400" b="1"/>
              <a:t>I will not whittle hall passes out of soap. </a:t>
            </a:r>
          </a:p>
          <a:p>
            <a:r>
              <a:rPr lang="en-US" altLang="en-US" sz="1400" b="1"/>
              <a:t>Wedgies are unhealthy for children and other living things. </a:t>
            </a:r>
          </a:p>
          <a:p>
            <a:r>
              <a:rPr lang="en-US" altLang="en-US" sz="1400" b="1"/>
              <a:t>I do not have power of attorney over first graders. </a:t>
            </a:r>
          </a:p>
          <a:p>
            <a:r>
              <a:rPr lang="en-US" altLang="en-US" sz="1400" b="1"/>
              <a:t>I am not the reincarnation of Sammy Davis Jr. </a:t>
            </a:r>
          </a:p>
          <a:p>
            <a:r>
              <a:rPr lang="en-US" altLang="en-US" sz="1400" b="1">
                <a:solidFill>
                  <a:srgbClr val="FF3300"/>
                </a:solidFill>
              </a:rPr>
              <a:t>I am not certified to remove asbestos</a:t>
            </a:r>
            <a:r>
              <a:rPr lang="en-US" altLang="en-US" sz="1400" b="1"/>
              <a:t>. </a:t>
            </a:r>
          </a:p>
          <a:p>
            <a:r>
              <a:rPr lang="en-US" altLang="en-US" sz="1400" b="1"/>
              <a:t>"Bagman" is not a legitimate career choice. </a:t>
            </a:r>
          </a:p>
          <a:p>
            <a:r>
              <a:rPr lang="en-US" altLang="en-US" sz="1400" b="1"/>
              <a:t>I will not retransmit without the express permission of Major League Baseball. </a:t>
            </a:r>
          </a:p>
          <a:p>
            <a:r>
              <a:rPr lang="en-US" altLang="en-US" sz="1400" b="1"/>
              <a:t>I will remember to take my medication. </a:t>
            </a:r>
          </a:p>
          <a:p>
            <a:r>
              <a:rPr lang="en-US" altLang="en-US" sz="1400" b="1"/>
              <a:t>The boys room is not a water park. </a:t>
            </a:r>
          </a:p>
          <a:p>
            <a:r>
              <a:rPr lang="en-US" altLang="en-US" sz="1400" b="1"/>
              <a:t>Beans are neither fruit nor musical. </a:t>
            </a:r>
          </a:p>
          <a:p>
            <a:r>
              <a:rPr lang="en-US" altLang="en-US" sz="1400" b="1"/>
              <a:t>Nerve gas is not a toy. </a:t>
            </a:r>
          </a:p>
          <a:p>
            <a:r>
              <a:rPr lang="en-US" altLang="en-US" sz="1400" b="1"/>
              <a:t>"Bewitched" does not promote Satanism. </a:t>
            </a:r>
          </a:p>
          <a:p>
            <a:r>
              <a:rPr lang="en-US" altLang="en-US" sz="1400" b="1"/>
              <a:t>The First Amendment does not cover burping. </a:t>
            </a:r>
          </a:p>
          <a:p>
            <a:r>
              <a:rPr lang="en-US" altLang="en-US" sz="1400" b="1"/>
              <a:t>Ralph won't "morph" if you squeeze him hard enough. </a:t>
            </a:r>
          </a:p>
          <a:p>
            <a:r>
              <a:rPr lang="en-US" altLang="en-US" sz="1400" b="1">
                <a:solidFill>
                  <a:srgbClr val="FF3300"/>
                </a:solidFill>
              </a:rPr>
              <a:t>Cursive writing does not mean what I think it does.</a:t>
            </a:r>
            <a:r>
              <a:rPr lang="en-US" altLang="en-US" sz="1400" b="1"/>
              <a:t> </a:t>
            </a:r>
          </a:p>
          <a:p>
            <a:r>
              <a:rPr lang="en-US" altLang="en-US" sz="1400" b="1"/>
              <a:t>No one wants to hear my armpits. </a:t>
            </a:r>
          </a:p>
          <a:p>
            <a:endParaRPr lang="en-US" altLang="en-US" b="1"/>
          </a:p>
        </p:txBody>
      </p:sp>
      <p:pic>
        <p:nvPicPr>
          <p:cNvPr id="69637" name="Picture 5" descr="bart0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0"/>
            <a:ext cx="2058987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3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162800" cy="1265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rgbClr val="FF3300"/>
                </a:solidFill>
              </a:rPr>
              <a:t>EXPANDING NEWS COVERAGE</a:t>
            </a:r>
          </a:p>
        </p:txBody>
      </p:sp>
      <p:pic>
        <p:nvPicPr>
          <p:cNvPr id="76806" name="Picture 6" descr="reader's diges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1725613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5" name="Rectangle 5"/>
          <p:cNvSpPr>
            <a:spLocks noGrp="1" noChangeArrowheads="1"/>
          </p:cNvSpPr>
          <p:nvPr>
            <p:ph type="body" sz="half" idx="3"/>
          </p:nvPr>
        </p:nvSpPr>
        <p:spPr bwMode="auto">
          <a:xfrm>
            <a:off x="3851563" y="2223655"/>
            <a:ext cx="34290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400" b="1" dirty="0"/>
              <a:t> As literacy increased,   </a:t>
            </a:r>
            <a:r>
              <a:rPr lang="en-US" altLang="en-US" sz="2400" b="1" dirty="0">
                <a:solidFill>
                  <a:srgbClr val="FF3300"/>
                </a:solidFill>
              </a:rPr>
              <a:t>newspaper</a:t>
            </a:r>
            <a:r>
              <a:rPr lang="en-US" altLang="en-US" sz="2400" b="1" dirty="0"/>
              <a:t>  circulation rose and mass-circulation </a:t>
            </a:r>
            <a:r>
              <a:rPr lang="en-US" altLang="en-US" sz="2400" b="1" dirty="0">
                <a:solidFill>
                  <a:srgbClr val="FF3300"/>
                </a:solidFill>
              </a:rPr>
              <a:t>magazines flourished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400" b="1" dirty="0"/>
              <a:t> By the end of the 1920s, ten American magazines -- including </a:t>
            </a:r>
            <a:r>
              <a:rPr lang="en-US" altLang="en-US" sz="2400" b="1" i="1" dirty="0"/>
              <a:t>Reader’s Digest</a:t>
            </a:r>
            <a:r>
              <a:rPr lang="en-US" altLang="en-US" sz="2400" b="1" dirty="0"/>
              <a:t> and </a:t>
            </a:r>
            <a:r>
              <a:rPr lang="en-US" altLang="en-US" sz="2400" b="1" i="1" dirty="0"/>
              <a:t>Time – </a:t>
            </a:r>
            <a:r>
              <a:rPr lang="en-US" altLang="en-US" sz="2400" b="1" dirty="0"/>
              <a:t>boasted circulations of over 2 million</a:t>
            </a:r>
          </a:p>
        </p:txBody>
      </p:sp>
      <p:pic>
        <p:nvPicPr>
          <p:cNvPr id="76808" name="Picture 8" descr="time ma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2011363" cy="2667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10" name="Picture 10" descr="Newspap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64" y="609600"/>
            <a:ext cx="206613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2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4200" y="0"/>
            <a:ext cx="5562600" cy="141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800" b="1">
                <a:solidFill>
                  <a:srgbClr val="FF3300"/>
                </a:solidFill>
              </a:rPr>
              <a:t>RADIO COMES OF AGE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219200" y="2362200"/>
            <a:ext cx="37338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400" b="1"/>
              <a:t> Although print media was popular, radio was the most powerful communications medium to emerge in the 1920s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400" b="1"/>
              <a:t> News was delivered faster and to a larger audience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400" b="1"/>
              <a:t> Americans could hear the voice of the president or listen to the World Series live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/>
              <a:t> </a:t>
            </a:r>
          </a:p>
        </p:txBody>
      </p:sp>
      <p:pic>
        <p:nvPicPr>
          <p:cNvPr id="79878" name="Picture 6" descr="Radio77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150971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9" name="Picture 7" descr="radio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3606800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5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52400"/>
            <a:ext cx="7620000" cy="1265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rgbClr val="FF3300"/>
                </a:solidFill>
              </a:rPr>
              <a:t>AMERICAN HEROES OF THE 20s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8200" y="1828800"/>
            <a:ext cx="4191000" cy="472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In 1929, Americans spent $4.5 billion on entertainment (includes sports)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People crowded into baseball games to see their heroes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</a:t>
            </a:r>
            <a:r>
              <a:rPr lang="en-US" altLang="en-US" sz="2400" b="1">
                <a:solidFill>
                  <a:srgbClr val="FF3300"/>
                </a:solidFill>
              </a:rPr>
              <a:t>Babe Ruth</a:t>
            </a:r>
            <a:r>
              <a:rPr lang="en-US" altLang="en-US" sz="2400" b="1"/>
              <a:t> was a larger than life </a:t>
            </a:r>
            <a:r>
              <a:rPr lang="en-US" altLang="en-US" sz="2400" b="1">
                <a:solidFill>
                  <a:srgbClr val="FF3300"/>
                </a:solidFill>
              </a:rPr>
              <a:t>American hero</a:t>
            </a:r>
            <a:r>
              <a:rPr lang="en-US" altLang="en-US" sz="2400" b="1"/>
              <a:t> who played for Yankees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He hit 60 homers in 1927</a:t>
            </a:r>
          </a:p>
        </p:txBody>
      </p:sp>
      <p:pic>
        <p:nvPicPr>
          <p:cNvPr id="81926" name="Picture 6" descr="babe rut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3028950" cy="4524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0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2400" y="304800"/>
            <a:ext cx="4953000" cy="129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800" b="1">
                <a:solidFill>
                  <a:srgbClr val="FF3300"/>
                </a:solidFill>
              </a:rPr>
              <a:t>LINDBERGH’S FLIGHT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143000" y="2133600"/>
            <a:ext cx="3733800" cy="472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400" b="1"/>
              <a:t> America’s most beloved hero of the time wasn’t an athlete but a small-town pilot named </a:t>
            </a:r>
            <a:r>
              <a:rPr lang="en-US" altLang="en-US" sz="2400" b="1">
                <a:solidFill>
                  <a:srgbClr val="FF3300"/>
                </a:solidFill>
              </a:rPr>
              <a:t>Charles Lindbergh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400" b="1"/>
              <a:t> Lindbergh made the first nonstop solo trans-atlantic flight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400"/>
              <a:t> </a:t>
            </a:r>
            <a:r>
              <a:rPr lang="en-US" altLang="en-US" sz="2400" b="1"/>
              <a:t>He took off from NYC in the</a:t>
            </a:r>
            <a:r>
              <a:rPr lang="en-US" altLang="en-US" sz="2400"/>
              <a:t> </a:t>
            </a:r>
            <a:r>
              <a:rPr lang="en-US" altLang="en-US" sz="2400" b="1" i="1">
                <a:solidFill>
                  <a:srgbClr val="FF3300"/>
                </a:solidFill>
              </a:rPr>
              <a:t>Spirit of St. Louis</a:t>
            </a:r>
            <a:r>
              <a:rPr lang="en-US" altLang="en-US" sz="2400" b="1" i="1"/>
              <a:t> </a:t>
            </a:r>
            <a:r>
              <a:rPr lang="en-US" altLang="en-US" sz="2400" b="1"/>
              <a:t>and arrived in Paris 33 hours later to a hero’s welcome </a:t>
            </a:r>
            <a:endParaRPr lang="en-US" altLang="en-US" sz="2400"/>
          </a:p>
          <a:p>
            <a:pPr marL="0" indent="0">
              <a:lnSpc>
                <a:spcPct val="90000"/>
              </a:lnSpc>
            </a:pPr>
            <a:endParaRPr lang="en-US" altLang="en-US" sz="2400"/>
          </a:p>
        </p:txBody>
      </p:sp>
      <p:pic>
        <p:nvPicPr>
          <p:cNvPr id="83974" name="Picture 6" descr="LINDY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763963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7" name="Picture 9" descr="biplane%20landing"/>
          <p:cNvPicPr>
            <a:picLocks noGrp="1"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7788"/>
            <a:ext cx="1981200" cy="19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2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52400"/>
            <a:ext cx="7620000" cy="141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rgbClr val="FF3300"/>
                </a:solidFill>
              </a:rPr>
              <a:t>ENTERTAINMENT AND ARTS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953000" y="1752600"/>
            <a:ext cx="41910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Even before sound, movies offered a means of escape through romance and comedy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First sound movies: </a:t>
            </a:r>
            <a:r>
              <a:rPr lang="en-US" altLang="en-US" sz="2400" b="1" i="1">
                <a:solidFill>
                  <a:srgbClr val="FF3300"/>
                </a:solidFill>
              </a:rPr>
              <a:t>Jazz Singer</a:t>
            </a:r>
            <a:r>
              <a:rPr lang="en-US" altLang="en-US" sz="2400" b="1" i="1"/>
              <a:t> </a:t>
            </a:r>
            <a:r>
              <a:rPr lang="en-US" altLang="en-US" sz="2400" b="1"/>
              <a:t>(1927) 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First animated with sound: </a:t>
            </a:r>
            <a:r>
              <a:rPr lang="en-US" altLang="en-US" sz="2400" b="1" i="1">
                <a:solidFill>
                  <a:srgbClr val="FF3300"/>
                </a:solidFill>
              </a:rPr>
              <a:t>Steamboat Willie</a:t>
            </a:r>
            <a:r>
              <a:rPr lang="en-US" altLang="en-US" sz="2400" b="1" i="1"/>
              <a:t> </a:t>
            </a:r>
            <a:r>
              <a:rPr lang="en-US" altLang="en-US" sz="2400" b="1"/>
              <a:t>(1928)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By 1930</a:t>
            </a:r>
            <a:r>
              <a:rPr lang="en-US" altLang="en-US" sz="2400" b="1" i="1"/>
              <a:t> </a:t>
            </a:r>
            <a:r>
              <a:rPr lang="en-US" altLang="en-US" sz="2400" b="1"/>
              <a:t>millions of</a:t>
            </a:r>
            <a:r>
              <a:rPr lang="en-US" altLang="en-US" sz="2400" b="1" i="1"/>
              <a:t> </a:t>
            </a:r>
            <a:r>
              <a:rPr lang="en-US" altLang="en-US" sz="2400" b="1"/>
              <a:t>Americans went to the movies each week</a:t>
            </a:r>
          </a:p>
        </p:txBody>
      </p:sp>
      <p:pic>
        <p:nvPicPr>
          <p:cNvPr id="89094" name="Picture 6" descr="steamboat_willi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2941638" cy="304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1219200" y="4876800"/>
            <a:ext cx="28194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 </a:t>
            </a:r>
          </a:p>
          <a:p>
            <a:pPr algn="ctr"/>
            <a:r>
              <a:rPr lang="en-US" altLang="en-US" sz="1400" b="1"/>
              <a:t>Walt Disney's animated </a:t>
            </a:r>
            <a:r>
              <a:rPr lang="en-US" altLang="en-US" sz="1400" b="1" i="1"/>
              <a:t>Steamboat Willie</a:t>
            </a:r>
            <a:r>
              <a:rPr lang="en-US" altLang="en-US" sz="1400" b="1"/>
              <a:t> marked the debut of Mickey Mouse. It was a seven minute long black and white cartoon.</a:t>
            </a:r>
          </a:p>
          <a:p>
            <a:pPr>
              <a:spcBef>
                <a:spcPct val="50000"/>
              </a:spcBef>
            </a:pPr>
            <a:endParaRPr lang="en-US" altLang="en-US" sz="1400" b="1"/>
          </a:p>
        </p:txBody>
      </p:sp>
    </p:spTree>
    <p:extLst>
      <p:ext uri="{BB962C8B-B14F-4D97-AF65-F5344CB8AC3E}">
        <p14:creationId xmlns:p14="http://schemas.microsoft.com/office/powerpoint/2010/main" val="41103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1628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800" b="1">
                <a:solidFill>
                  <a:srgbClr val="FF3300"/>
                </a:solidFill>
              </a:rPr>
              <a:t>MUSIC AND ART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143000" y="1600200"/>
            <a:ext cx="3352800" cy="502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400" b="1"/>
              <a:t> Famed composer </a:t>
            </a:r>
            <a:r>
              <a:rPr lang="en-US" altLang="en-US" sz="2400" b="1">
                <a:solidFill>
                  <a:srgbClr val="FF3300"/>
                </a:solidFill>
              </a:rPr>
              <a:t>George Gershwin</a:t>
            </a:r>
            <a:r>
              <a:rPr lang="en-US" altLang="en-US" sz="2400" b="1"/>
              <a:t> merged traditional elements with American Jazz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400" b="1"/>
              <a:t> Painters like </a:t>
            </a:r>
            <a:r>
              <a:rPr lang="en-US" altLang="en-US" sz="2400" b="1">
                <a:solidFill>
                  <a:srgbClr val="FF3300"/>
                </a:solidFill>
              </a:rPr>
              <a:t>Edward Hopper</a:t>
            </a:r>
            <a:r>
              <a:rPr lang="en-US" altLang="en-US" sz="2400" b="1"/>
              <a:t> depicted the loneliness of American life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400" b="1"/>
              <a:t> </a:t>
            </a:r>
            <a:r>
              <a:rPr lang="en-US" altLang="en-US" sz="2400" b="1">
                <a:solidFill>
                  <a:srgbClr val="FF3300"/>
                </a:solidFill>
              </a:rPr>
              <a:t>Georgia O’ Keeffe</a:t>
            </a:r>
            <a:r>
              <a:rPr lang="en-US" altLang="en-US" sz="2400" b="1"/>
              <a:t> captured the grandeur of New York using intensely colored canvases</a:t>
            </a:r>
          </a:p>
        </p:txBody>
      </p:sp>
      <p:pic>
        <p:nvPicPr>
          <p:cNvPr id="92166" name="Picture 6" descr="gershwi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1862138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4724400" y="37338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/>
              <a:t>Gershwin</a:t>
            </a:r>
          </a:p>
        </p:txBody>
      </p:sp>
      <p:pic>
        <p:nvPicPr>
          <p:cNvPr id="92169" name="Picture 9" descr="hopp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4027488" cy="2386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4800600" y="6553200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/>
              <a:t>Hopper’s famous </a:t>
            </a:r>
            <a:r>
              <a:rPr lang="en-US" altLang="en-US" sz="1600" b="1" i="1"/>
              <a:t>“Nighthawks”</a:t>
            </a:r>
            <a:r>
              <a:rPr lang="en-US" altLang="en-US" b="1"/>
              <a:t> </a:t>
            </a:r>
          </a:p>
        </p:txBody>
      </p:sp>
      <p:pic>
        <p:nvPicPr>
          <p:cNvPr id="92172" name="Picture 12" descr="okeef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2159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6934200" y="3429000"/>
            <a:ext cx="22098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i="1"/>
              <a:t>Radiator Building, Night, New York </a:t>
            </a:r>
            <a:r>
              <a:rPr lang="en-US" altLang="en-US" sz="1400" b="1"/>
              <a:t>, 1927</a:t>
            </a:r>
            <a:br>
              <a:rPr lang="en-US" altLang="en-US" sz="1400" b="1"/>
            </a:br>
            <a:r>
              <a:rPr lang="en-US" altLang="en-US" sz="1400" b="1"/>
              <a:t>Georgia O'Keeffe</a:t>
            </a:r>
            <a:r>
              <a:rPr lang="en-US" altLang="en-US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52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5791200" cy="152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rgbClr val="FF3300"/>
                </a:solidFill>
              </a:rPr>
              <a:t>WRITERS OF THE 1920S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800600" y="2286000"/>
            <a:ext cx="411480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The 1920s was one of the greatest literary eras in American history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</a:t>
            </a:r>
            <a:r>
              <a:rPr lang="en-US" altLang="en-US" sz="2400" b="1">
                <a:solidFill>
                  <a:srgbClr val="FF3300"/>
                </a:solidFill>
              </a:rPr>
              <a:t>Sinclair Lewis</a:t>
            </a:r>
            <a:r>
              <a:rPr lang="en-US" altLang="en-US" sz="2400" b="1"/>
              <a:t>, the first American to win the Nobel Prize in literature, wrote the novel, </a:t>
            </a:r>
            <a:r>
              <a:rPr lang="en-US" altLang="en-US" sz="2400" b="1" i="1">
                <a:solidFill>
                  <a:srgbClr val="FF3300"/>
                </a:solidFill>
              </a:rPr>
              <a:t>Babbitt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In</a:t>
            </a:r>
            <a:r>
              <a:rPr lang="en-US" altLang="en-US" sz="2400" b="1" i="1"/>
              <a:t> Babbitt </a:t>
            </a:r>
            <a:r>
              <a:rPr lang="en-US" altLang="en-US" sz="2400" b="1"/>
              <a:t>the main character ridicules American conformity and materialism</a:t>
            </a:r>
            <a:endParaRPr lang="en-US" altLang="en-US" sz="2400" b="1" i="1"/>
          </a:p>
        </p:txBody>
      </p:sp>
      <p:pic>
        <p:nvPicPr>
          <p:cNvPr id="96262" name="Picture 6" descr="lew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587500" cy="190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3" name="Picture 7" descr="lewis 2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28003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21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8001000" cy="1189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b="1" dirty="0" smtClean="0">
                <a:solidFill>
                  <a:srgbClr val="FF3300"/>
                </a:solidFill>
              </a:rPr>
              <a:t>THE </a:t>
            </a:r>
            <a:r>
              <a:rPr lang="en-US" altLang="en-US" b="1" dirty="0">
                <a:solidFill>
                  <a:srgbClr val="FF3300"/>
                </a:solidFill>
              </a:rPr>
              <a:t>TWENTIES WOMAN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8200" y="1905000"/>
            <a:ext cx="44958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800" b="1" dirty="0"/>
              <a:t> After the tumult of World War I, Americans were looking for a little fun in the 1920s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800" b="1" dirty="0">
                <a:solidFill>
                  <a:srgbClr val="FF3300"/>
                </a:solidFill>
              </a:rPr>
              <a:t> Women were becoming more independent</a:t>
            </a:r>
            <a:r>
              <a:rPr lang="en-US" altLang="en-US" sz="2800" b="1" dirty="0"/>
              <a:t> and achieving greater freedoms </a:t>
            </a:r>
            <a:r>
              <a:rPr lang="en-US" altLang="en-US" sz="2800" b="1" dirty="0" smtClean="0"/>
              <a:t>(19</a:t>
            </a:r>
            <a:r>
              <a:rPr lang="en-US" altLang="en-US" sz="2800" b="1" baseline="30000" dirty="0" smtClean="0"/>
              <a:t>th</a:t>
            </a:r>
            <a:r>
              <a:rPr lang="en-US" altLang="en-US" sz="2800" b="1" dirty="0" smtClean="0"/>
              <a:t> Amendment </a:t>
            </a:r>
            <a:r>
              <a:rPr lang="en-US" altLang="en-US" sz="2800" b="1" dirty="0"/>
              <a:t>o</a:t>
            </a:r>
            <a:r>
              <a:rPr lang="en-US" altLang="en-US" sz="2800" b="1" dirty="0" smtClean="0"/>
              <a:t>n May 19th, 1919- right </a:t>
            </a:r>
            <a:r>
              <a:rPr lang="en-US" altLang="en-US" sz="2800" b="1" dirty="0"/>
              <a:t>to </a:t>
            </a:r>
            <a:r>
              <a:rPr lang="en-US" altLang="en-US" sz="2800" b="1" dirty="0" smtClean="0"/>
              <a:t>vote; </a:t>
            </a:r>
            <a:r>
              <a:rPr lang="en-US" altLang="en-US" sz="2800" b="1" dirty="0"/>
              <a:t>more </a:t>
            </a:r>
            <a:r>
              <a:rPr lang="en-US" altLang="en-US" sz="2800" b="1" dirty="0" smtClean="0"/>
              <a:t>employment; </a:t>
            </a:r>
            <a:r>
              <a:rPr lang="en-US" altLang="en-US" sz="2800" b="1" dirty="0"/>
              <a:t>freedom of the </a:t>
            </a:r>
            <a:r>
              <a:rPr lang="en-US" altLang="en-US" sz="2800" b="1" dirty="0" smtClean="0"/>
              <a:t>auto- weren’t stuck on the farm anymore)</a:t>
            </a:r>
            <a:endParaRPr lang="en-US" altLang="en-US" sz="2800" b="1" dirty="0"/>
          </a:p>
        </p:txBody>
      </p:sp>
      <p:pic>
        <p:nvPicPr>
          <p:cNvPr id="44038" name="Picture 6" descr="Chicago192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828800"/>
            <a:ext cx="3149600" cy="472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219200" y="586740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Chicago 1926</a:t>
            </a:r>
          </a:p>
        </p:txBody>
      </p:sp>
    </p:spTree>
    <p:extLst>
      <p:ext uri="{BB962C8B-B14F-4D97-AF65-F5344CB8AC3E}">
        <p14:creationId xmlns:p14="http://schemas.microsoft.com/office/powerpoint/2010/main" val="304780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0" y="304800"/>
            <a:ext cx="4724400" cy="137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b="1">
                <a:solidFill>
                  <a:srgbClr val="FF3300"/>
                </a:solidFill>
              </a:rPr>
              <a:t>WRITERS OF THE 1920s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143000" y="1981200"/>
            <a:ext cx="41148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800" b="1" dirty="0">
                <a:solidFill>
                  <a:srgbClr val="FF3300"/>
                </a:solidFill>
              </a:rPr>
              <a:t> Writer F. Scott Fitzgerald</a:t>
            </a:r>
            <a:r>
              <a:rPr lang="en-US" altLang="en-US" sz="2800" b="1" dirty="0"/>
              <a:t> coined the phrase “Jazz Age” to describe the 1920s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800" b="1" dirty="0"/>
              <a:t> Fitzgerald </a:t>
            </a:r>
            <a:r>
              <a:rPr lang="en-US" altLang="en-US" sz="2800" b="1"/>
              <a:t>wrote</a:t>
            </a:r>
            <a:r>
              <a:rPr lang="en-US" altLang="en-US" sz="2800"/>
              <a:t> </a:t>
            </a:r>
            <a:r>
              <a:rPr lang="en-US" altLang="en-US" sz="2800" b="1" i="1" smtClean="0"/>
              <a:t>This </a:t>
            </a:r>
            <a:r>
              <a:rPr lang="en-US" altLang="en-US" sz="2800" b="1" i="1" dirty="0" smtClean="0"/>
              <a:t>Side of Paradise </a:t>
            </a:r>
            <a:r>
              <a:rPr lang="en-US" altLang="en-US" sz="2800" b="1" dirty="0"/>
              <a:t>and </a:t>
            </a:r>
            <a:r>
              <a:rPr lang="en-US" altLang="en-US" sz="2800" b="1" i="1" dirty="0">
                <a:solidFill>
                  <a:srgbClr val="FF3300"/>
                </a:solidFill>
              </a:rPr>
              <a:t>The Great Gatsby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800" b="1" i="1" dirty="0"/>
              <a:t> The Great Gatsby </a:t>
            </a:r>
            <a:r>
              <a:rPr lang="en-US" altLang="en-US" sz="2800" b="1" dirty="0"/>
              <a:t>reflected the emptiness of New York elite society </a:t>
            </a:r>
            <a:endParaRPr lang="en-US" altLang="en-US" sz="2800" dirty="0"/>
          </a:p>
        </p:txBody>
      </p:sp>
      <p:pic>
        <p:nvPicPr>
          <p:cNvPr id="99334" name="Picture 6" descr="fitz_sta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2209800" cy="1509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5" name="Picture 7" descr="great gatsby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0"/>
            <a:ext cx="3352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22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52400"/>
            <a:ext cx="6019800" cy="1265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rgbClr val="FF3300"/>
                </a:solidFill>
              </a:rPr>
              <a:t>WRITERS OF THE 1920S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876800" y="2133600"/>
            <a:ext cx="4267200" cy="472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en-US" altLang="en-US" sz="2800" b="1">
                <a:solidFill>
                  <a:srgbClr val="FF3300"/>
                </a:solidFill>
              </a:rPr>
              <a:t> Edith Warton’s </a:t>
            </a:r>
            <a:r>
              <a:rPr lang="en-US" altLang="en-US" sz="2800" b="1" i="1">
                <a:solidFill>
                  <a:srgbClr val="FF3300"/>
                </a:solidFill>
              </a:rPr>
              <a:t>Age of Innocence</a:t>
            </a:r>
            <a:r>
              <a:rPr lang="en-US" altLang="en-US" sz="2800" b="1" i="1"/>
              <a:t> </a:t>
            </a:r>
            <a:r>
              <a:rPr lang="en-US" altLang="en-US" sz="2800" b="1"/>
              <a:t>dramatized the clash between traditional and modern values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altLang="en-US" sz="2800" b="1"/>
              <a:t> </a:t>
            </a:r>
            <a:r>
              <a:rPr lang="en-US" altLang="en-US" sz="2800" b="1">
                <a:solidFill>
                  <a:srgbClr val="FF3300"/>
                </a:solidFill>
              </a:rPr>
              <a:t>Willa Cather</a:t>
            </a:r>
            <a:r>
              <a:rPr lang="en-US" altLang="en-US" sz="2800" b="1"/>
              <a:t> celebrated the simple, dignified lives of immigrant farmers in Nebraska in </a:t>
            </a:r>
            <a:r>
              <a:rPr lang="en-US" altLang="en-US" sz="2800" b="1" i="1">
                <a:solidFill>
                  <a:srgbClr val="FF3300"/>
                </a:solidFill>
              </a:rPr>
              <a:t>My Antonia</a:t>
            </a:r>
            <a:r>
              <a:rPr lang="en-US" altLang="en-US" sz="2800" b="1"/>
              <a:t> </a:t>
            </a:r>
          </a:p>
        </p:txBody>
      </p:sp>
      <p:pic>
        <p:nvPicPr>
          <p:cNvPr id="102406" name="Picture 6" descr="Whart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500188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8" name="Picture 8" descr="wharton 2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17795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16" name="Picture 16" descr="my antonia 4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19685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39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56388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rgbClr val="FF3300"/>
                </a:solidFill>
              </a:rPr>
              <a:t>WRITERS OF THE 1920</a:t>
            </a:r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800600" y="1828800"/>
            <a:ext cx="4343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en-US" altLang="en-US" sz="2400" b="1">
                <a:solidFill>
                  <a:srgbClr val="FF3300"/>
                </a:solidFill>
              </a:rPr>
              <a:t> Ernest Hemingway</a:t>
            </a:r>
            <a:r>
              <a:rPr lang="en-US" altLang="en-US" sz="2400" b="1"/>
              <a:t>, wounded in World War I, became one of the best-known authors of the era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In his novels,</a:t>
            </a:r>
            <a:r>
              <a:rPr lang="en-US" altLang="en-US" sz="2400"/>
              <a:t> </a:t>
            </a:r>
            <a:r>
              <a:rPr lang="en-US" altLang="en-US" sz="2400" b="1" i="1">
                <a:solidFill>
                  <a:srgbClr val="FF3300"/>
                </a:solidFill>
              </a:rPr>
              <a:t>The Sun Also Rises</a:t>
            </a:r>
            <a:r>
              <a:rPr lang="en-US" altLang="en-US" sz="2400" b="1" i="1"/>
              <a:t> </a:t>
            </a:r>
            <a:r>
              <a:rPr lang="en-US" altLang="en-US" sz="2400" b="1"/>
              <a:t>and </a:t>
            </a:r>
            <a:r>
              <a:rPr lang="en-US" altLang="en-US" sz="2400" b="1" i="1">
                <a:solidFill>
                  <a:srgbClr val="FF3300"/>
                </a:solidFill>
              </a:rPr>
              <a:t>A</a:t>
            </a:r>
            <a:r>
              <a:rPr lang="en-US" altLang="en-US" sz="2400" b="1" i="1"/>
              <a:t> </a:t>
            </a:r>
            <a:r>
              <a:rPr lang="en-US" altLang="en-US" sz="2400" b="1" i="1">
                <a:solidFill>
                  <a:srgbClr val="FF3300"/>
                </a:solidFill>
              </a:rPr>
              <a:t>Farewell to Arms</a:t>
            </a:r>
            <a:r>
              <a:rPr lang="en-US" altLang="en-US" sz="2400" b="1" i="1"/>
              <a:t>, </a:t>
            </a:r>
            <a:r>
              <a:rPr lang="en-US" altLang="en-US" sz="2400" b="1"/>
              <a:t>he criticized the glorification of war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altLang="en-US" sz="2400" b="1" i="1"/>
              <a:t> </a:t>
            </a:r>
            <a:r>
              <a:rPr lang="en-US" altLang="en-US" sz="2400" b="1"/>
              <a:t>His simple, straightforward style of writing set the literary standard </a:t>
            </a:r>
            <a:endParaRPr lang="en-US" altLang="en-US" sz="2400"/>
          </a:p>
        </p:txBody>
      </p:sp>
      <p:pic>
        <p:nvPicPr>
          <p:cNvPr id="113674" name="Picture 10" descr="hemingway1929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318293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676" name="Text Box 12"/>
          <p:cNvSpPr txBox="1">
            <a:spLocks noChangeArrowheads="1"/>
          </p:cNvSpPr>
          <p:nvPr/>
        </p:nvSpPr>
        <p:spPr bwMode="auto">
          <a:xfrm>
            <a:off x="1981200" y="5486400"/>
            <a:ext cx="205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chemeClr val="bg1"/>
                </a:solidFill>
              </a:rPr>
              <a:t>Hemingway - 1929</a:t>
            </a:r>
          </a:p>
        </p:txBody>
      </p:sp>
      <p:pic>
        <p:nvPicPr>
          <p:cNvPr id="113678" name="Picture 14" descr="hemingway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1047750" cy="167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02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8153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800" b="1">
                <a:solidFill>
                  <a:srgbClr val="FF3300"/>
                </a:solidFill>
              </a:rPr>
              <a:t>THE LOST GENERATION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143000" y="1600200"/>
            <a:ext cx="365760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800" b="1"/>
              <a:t> Some writers such as Hemingway and </a:t>
            </a:r>
            <a:r>
              <a:rPr lang="en-US" altLang="en-US" sz="2800" b="1">
                <a:solidFill>
                  <a:srgbClr val="FF3300"/>
                </a:solidFill>
              </a:rPr>
              <a:t>John Dos Passos</a:t>
            </a:r>
            <a:r>
              <a:rPr lang="en-US" altLang="en-US" sz="2800" b="1"/>
              <a:t> were so soured by American culture that they chose to settle in Europe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800" b="1"/>
              <a:t> In Paris they formed a group that one writer called, </a:t>
            </a:r>
            <a:r>
              <a:rPr lang="en-US" altLang="en-US" sz="2800" b="1">
                <a:solidFill>
                  <a:srgbClr val="FF3300"/>
                </a:solidFill>
              </a:rPr>
              <a:t>“The Lost Generation”</a:t>
            </a:r>
          </a:p>
        </p:txBody>
      </p:sp>
      <p:pic>
        <p:nvPicPr>
          <p:cNvPr id="106502" name="Picture 6" descr="dos pass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600200"/>
            <a:ext cx="3446463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5029200" y="6096000"/>
            <a:ext cx="3429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John Dos Passos self – portrait. He was a good amateur painter.</a:t>
            </a:r>
          </a:p>
        </p:txBody>
      </p:sp>
    </p:spTree>
    <p:extLst>
      <p:ext uri="{BB962C8B-B14F-4D97-AF65-F5344CB8AC3E}">
        <p14:creationId xmlns:p14="http://schemas.microsoft.com/office/powerpoint/2010/main" val="26742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696200" cy="144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solidFill>
                  <a:srgbClr val="FF3300"/>
                </a:solidFill>
              </a:rPr>
              <a:t>THE </a:t>
            </a:r>
            <a:r>
              <a:rPr lang="en-US" altLang="en-US" b="1" dirty="0">
                <a:solidFill>
                  <a:srgbClr val="FF3300"/>
                </a:solidFill>
              </a:rPr>
              <a:t>HARLEM RENAISSANCE</a:t>
            </a: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876800" y="1905000"/>
            <a:ext cx="4267200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en-US" altLang="en-US" sz="2800"/>
              <a:t> </a:t>
            </a:r>
            <a:r>
              <a:rPr lang="en-US" altLang="en-US" sz="2800" b="1"/>
              <a:t>Between 1910 and 1920, the </a:t>
            </a:r>
            <a:r>
              <a:rPr lang="en-US" altLang="en-US" sz="2800" b="1">
                <a:solidFill>
                  <a:srgbClr val="FF3300"/>
                </a:solidFill>
              </a:rPr>
              <a:t>Great Migration</a:t>
            </a:r>
            <a:r>
              <a:rPr lang="en-US" altLang="en-US" sz="2800" b="1"/>
              <a:t> saw hundreds of thousands of African Americans move north to </a:t>
            </a:r>
            <a:r>
              <a:rPr lang="en-US" altLang="en-US" sz="2800" b="1">
                <a:solidFill>
                  <a:srgbClr val="FF3300"/>
                </a:solidFill>
              </a:rPr>
              <a:t>big cities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altLang="en-US" sz="2800" b="1"/>
              <a:t> By 1920 over             5 million of the nation’s 12 million blacks (over 40%) lived in cities</a:t>
            </a:r>
          </a:p>
        </p:txBody>
      </p:sp>
      <p:pic>
        <p:nvPicPr>
          <p:cNvPr id="112646" name="Picture 6" descr="great migr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4724400" cy="3857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371600" y="594360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i="1"/>
              <a:t>Migration of the Negro</a:t>
            </a:r>
            <a:r>
              <a:rPr lang="en-US" altLang="en-US" b="1"/>
              <a:t> by Jacob Lawrence</a:t>
            </a:r>
          </a:p>
        </p:txBody>
      </p:sp>
    </p:spTree>
    <p:extLst>
      <p:ext uri="{BB962C8B-B14F-4D97-AF65-F5344CB8AC3E}">
        <p14:creationId xmlns:p14="http://schemas.microsoft.com/office/powerpoint/2010/main" val="22522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52400"/>
            <a:ext cx="6705600" cy="141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800" b="1">
                <a:solidFill>
                  <a:srgbClr val="FF3300"/>
                </a:solidFill>
              </a:rPr>
              <a:t>AFRICAN AMERICAN GOALS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219200" y="1905000"/>
            <a:ext cx="34290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800" b="1"/>
              <a:t> Founded in 1909, the </a:t>
            </a:r>
            <a:r>
              <a:rPr lang="en-US" altLang="en-US" sz="2800" b="1">
                <a:solidFill>
                  <a:srgbClr val="FF3300"/>
                </a:solidFill>
              </a:rPr>
              <a:t>NAACP</a:t>
            </a:r>
            <a:r>
              <a:rPr lang="en-US" altLang="en-US" sz="2800" b="1"/>
              <a:t> urged African Americans to protest racial violence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800" b="1">
                <a:solidFill>
                  <a:srgbClr val="FF3300"/>
                </a:solidFill>
              </a:rPr>
              <a:t> W.E.B Dubois</a:t>
            </a:r>
            <a:r>
              <a:rPr lang="en-US" altLang="en-US" sz="2800" b="1"/>
              <a:t>, a founding member, led a march of 10,000 black men in NY to protest violence</a:t>
            </a:r>
          </a:p>
        </p:txBody>
      </p:sp>
      <p:pic>
        <p:nvPicPr>
          <p:cNvPr id="118790" name="Picture 6" descr="naac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4671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791" name="Picture 7" descr="dubois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066800"/>
            <a:ext cx="1371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02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800" b="1">
                <a:solidFill>
                  <a:srgbClr val="FF3300"/>
                </a:solidFill>
              </a:rPr>
              <a:t>MARCUS GARVEY - UNIA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876800" y="1600200"/>
            <a:ext cx="426720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Marcus Garvey believed that African Americans should build a separate society (Africa)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In 1914, Garvey founded the Universal Negro Improvement Association 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Garvey claimed a million members by the mid-1920s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He left a </a:t>
            </a:r>
            <a:r>
              <a:rPr lang="en-US" altLang="en-US" sz="2400" b="1">
                <a:solidFill>
                  <a:srgbClr val="FF3300"/>
                </a:solidFill>
              </a:rPr>
              <a:t>powerful legacy of black pride</a:t>
            </a:r>
            <a:r>
              <a:rPr lang="en-US" altLang="en-US" sz="2400" b="1"/>
              <a:t>, economic independence and Pan-Africanism  </a:t>
            </a:r>
          </a:p>
        </p:txBody>
      </p:sp>
      <p:pic>
        <p:nvPicPr>
          <p:cNvPr id="121862" name="Picture 6" descr="garve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981200"/>
            <a:ext cx="3316288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1371600" y="6248400"/>
            <a:ext cx="3124200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 b="1"/>
              <a:t>Garvey represented a more radical approach</a:t>
            </a:r>
          </a:p>
          <a:p>
            <a:pPr>
              <a:spcBef>
                <a:spcPct val="50000"/>
              </a:spcBef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41000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800" b="1">
                <a:solidFill>
                  <a:srgbClr val="FF3300"/>
                </a:solidFill>
              </a:rPr>
              <a:t>HARLEM, NEW YORK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219200" y="1600200"/>
            <a:ext cx="365760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Harlem, NY became the </a:t>
            </a:r>
            <a:r>
              <a:rPr lang="en-US" altLang="en-US" sz="2400" b="1">
                <a:solidFill>
                  <a:srgbClr val="FF3300"/>
                </a:solidFill>
              </a:rPr>
              <a:t>largest black urban community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Harlem suffered from overcrowding, unemployment and </a:t>
            </a:r>
            <a:r>
              <a:rPr lang="en-US" altLang="en-US" sz="2400" b="1">
                <a:solidFill>
                  <a:srgbClr val="FF3300"/>
                </a:solidFill>
              </a:rPr>
              <a:t>poverty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However, in the 1920s it was home to a literary and artistic </a:t>
            </a:r>
            <a:r>
              <a:rPr lang="en-US" altLang="en-US" sz="2400" b="1">
                <a:solidFill>
                  <a:srgbClr val="FF3300"/>
                </a:solidFill>
              </a:rPr>
              <a:t>revival </a:t>
            </a:r>
            <a:r>
              <a:rPr lang="en-US" altLang="en-US" sz="2400" b="1"/>
              <a:t>known as the Harlem Renaissance </a:t>
            </a:r>
          </a:p>
        </p:txBody>
      </p:sp>
      <p:pic>
        <p:nvPicPr>
          <p:cNvPr id="124934" name="Picture 6" descr="harlem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146425" cy="464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85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 descr="har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7543800" cy="563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16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6248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b="1">
                <a:solidFill>
                  <a:srgbClr val="FF3300"/>
                </a:solidFill>
              </a:rPr>
              <a:t>AFRICAN AMERICAN WRITERS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876800" y="2362200"/>
            <a:ext cx="3962400" cy="4068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400" b="1"/>
              <a:t> The Harlem Renaissance was primarily a literary movement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400" b="1"/>
              <a:t> Led by well-educated blacks with a new sense of pride in the African-American experience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400" b="1"/>
              <a:t> </a:t>
            </a:r>
            <a:r>
              <a:rPr lang="en-US" altLang="en-US" sz="2400" b="1">
                <a:solidFill>
                  <a:srgbClr val="FF3300"/>
                </a:solidFill>
              </a:rPr>
              <a:t>Claude McKay’s</a:t>
            </a:r>
            <a:r>
              <a:rPr lang="en-US" altLang="en-US" sz="2400" b="1"/>
              <a:t> poems expressed the pain of life in the ghetto</a:t>
            </a:r>
          </a:p>
        </p:txBody>
      </p:sp>
      <p:pic>
        <p:nvPicPr>
          <p:cNvPr id="128006" name="Picture 6" descr="mcka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2057400"/>
            <a:ext cx="3106737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7" name="Picture 7" descr="McKay2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6430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7162800" y="19050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Mckay</a:t>
            </a:r>
          </a:p>
        </p:txBody>
      </p:sp>
    </p:spTree>
    <p:extLst>
      <p:ext uri="{BB962C8B-B14F-4D97-AF65-F5344CB8AC3E}">
        <p14:creationId xmlns:p14="http://schemas.microsoft.com/office/powerpoint/2010/main" val="20338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74638"/>
            <a:ext cx="6248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800" b="1">
                <a:solidFill>
                  <a:srgbClr val="FF3300"/>
                </a:solidFill>
              </a:rPr>
              <a:t>THE FLAPPER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143000" y="2057400"/>
            <a:ext cx="38862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en-US" altLang="en-US" sz="2800" b="1"/>
              <a:t> During the 1920s, a new ideal emerged for some women: the Flapper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altLang="en-US" sz="2800" b="1"/>
              <a:t> A Flapper was an </a:t>
            </a:r>
            <a:r>
              <a:rPr lang="en-US" altLang="en-US" sz="2800" b="1">
                <a:solidFill>
                  <a:srgbClr val="FF3300"/>
                </a:solidFill>
              </a:rPr>
              <a:t>emancipated young woman</a:t>
            </a:r>
            <a:r>
              <a:rPr lang="en-US" altLang="en-US" sz="2800" b="1"/>
              <a:t> who embraced the new fashions and urban attitudes</a:t>
            </a:r>
          </a:p>
          <a:p>
            <a:pPr marL="0" indent="0"/>
            <a:endParaRPr lang="en-US" altLang="en-US" sz="2800" b="1"/>
          </a:p>
        </p:txBody>
      </p:sp>
      <p:pic>
        <p:nvPicPr>
          <p:cNvPr id="46086" name="Picture 6" descr="flapp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2971800" cy="541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7" name="Picture 7" descr="flapperprint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127158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4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86200" y="381000"/>
            <a:ext cx="4495800" cy="144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800" b="1">
                <a:solidFill>
                  <a:srgbClr val="FF3300"/>
                </a:solidFill>
              </a:rPr>
              <a:t>LANGSTON HUGHES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219200" y="2438400"/>
            <a:ext cx="38100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Missiouri-born </a:t>
            </a:r>
            <a:r>
              <a:rPr lang="en-US" altLang="en-US" sz="2400" b="1">
                <a:solidFill>
                  <a:srgbClr val="FF3300"/>
                </a:solidFill>
              </a:rPr>
              <a:t>Langston Hughes</a:t>
            </a:r>
            <a:r>
              <a:rPr lang="en-US" altLang="en-US" sz="2400" b="1"/>
              <a:t> was the movement’s best known poet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Many of his poems described the </a:t>
            </a:r>
            <a:r>
              <a:rPr lang="en-US" altLang="en-US" sz="2400" b="1">
                <a:solidFill>
                  <a:srgbClr val="FF3300"/>
                </a:solidFill>
              </a:rPr>
              <a:t>difficult lives of working-class</a:t>
            </a:r>
            <a:r>
              <a:rPr lang="en-US" altLang="en-US" sz="2400" b="1"/>
              <a:t> blacks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Some of his poems were </a:t>
            </a:r>
            <a:r>
              <a:rPr lang="en-US" altLang="en-US" sz="2400" b="1">
                <a:solidFill>
                  <a:srgbClr val="FF3300"/>
                </a:solidFill>
              </a:rPr>
              <a:t>put to music</a:t>
            </a:r>
            <a:r>
              <a:rPr lang="en-US" altLang="en-US" sz="2400" b="1"/>
              <a:t>, especially jazz and blues</a:t>
            </a:r>
          </a:p>
          <a:p>
            <a:pPr marL="0" indent="0"/>
            <a:endParaRPr lang="en-US" altLang="en-US" sz="2400"/>
          </a:p>
        </p:txBody>
      </p:sp>
      <p:pic>
        <p:nvPicPr>
          <p:cNvPr id="131078" name="Picture 6" descr="hughes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3259138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9" name="Picture 7" descr="hughes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13335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7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45720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000" b="1">
                <a:solidFill>
                  <a:srgbClr val="FF3300"/>
                </a:solidFill>
              </a:rPr>
              <a:t>ZOLA NEALE HURSTON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876800" y="1981200"/>
            <a:ext cx="42672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800" b="1"/>
              <a:t> Zola Neale </a:t>
            </a:r>
            <a:r>
              <a:rPr lang="en-US" altLang="en-US" sz="2800" b="1">
                <a:solidFill>
                  <a:srgbClr val="FF3300"/>
                </a:solidFill>
              </a:rPr>
              <a:t>Hurston </a:t>
            </a:r>
            <a:r>
              <a:rPr lang="en-US" altLang="en-US" sz="2800" b="1"/>
              <a:t>wrote novels, short stories and poems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800" b="1"/>
              <a:t> She often </a:t>
            </a:r>
            <a:r>
              <a:rPr lang="en-US" altLang="en-US" sz="2800" b="1">
                <a:solidFill>
                  <a:srgbClr val="FF3300"/>
                </a:solidFill>
              </a:rPr>
              <a:t>wrote about the lives of poor</a:t>
            </a:r>
            <a:r>
              <a:rPr lang="en-US" altLang="en-US" sz="2800" b="1"/>
              <a:t>, unschooled Southern blacks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800" b="1"/>
              <a:t> She focused on the culture of the people– their </a:t>
            </a:r>
            <a:r>
              <a:rPr lang="en-US" altLang="en-US" sz="2800" b="1">
                <a:solidFill>
                  <a:srgbClr val="FF3300"/>
                </a:solidFill>
              </a:rPr>
              <a:t>folkways and values</a:t>
            </a:r>
          </a:p>
        </p:txBody>
      </p:sp>
      <p:pic>
        <p:nvPicPr>
          <p:cNvPr id="135174" name="Picture 6" descr="hurst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"/>
            <a:ext cx="2514600" cy="1597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5" name="Picture 7" descr="hurston2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2843213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13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86200" y="274638"/>
            <a:ext cx="4800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b="1">
                <a:solidFill>
                  <a:srgbClr val="FF3300"/>
                </a:solidFill>
              </a:rPr>
              <a:t>AFRICAN-AMERICAN PERFORMERS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24000" y="2971800"/>
            <a:ext cx="3352800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During the 1920s, black performers won large followings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Paul Robeson, son of a slave, became a major </a:t>
            </a:r>
            <a:r>
              <a:rPr lang="en-US" altLang="en-US" sz="2400" b="1">
                <a:solidFill>
                  <a:srgbClr val="FF3300"/>
                </a:solidFill>
              </a:rPr>
              <a:t>dramatic actor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His performance in </a:t>
            </a:r>
            <a:r>
              <a:rPr lang="en-US" altLang="en-US" sz="2400" b="1" i="1">
                <a:solidFill>
                  <a:srgbClr val="FF3300"/>
                </a:solidFill>
              </a:rPr>
              <a:t>Othello </a:t>
            </a:r>
            <a:r>
              <a:rPr lang="en-US" altLang="en-US" sz="2400" b="1"/>
              <a:t>was widely praised</a:t>
            </a:r>
          </a:p>
        </p:txBody>
      </p:sp>
      <p:pic>
        <p:nvPicPr>
          <p:cNvPr id="138246" name="Picture 6" descr="robeson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67000"/>
            <a:ext cx="3070225" cy="381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7" name="Picture 7" descr="robeson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1676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7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441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800" b="1">
                <a:solidFill>
                  <a:srgbClr val="FF3300"/>
                </a:solidFill>
              </a:rPr>
              <a:t>LOUIS ARMSTRONG</a:t>
            </a:r>
            <a:r>
              <a:rPr lang="en-US" altLang="en-US" sz="4000"/>
              <a:t> </a:t>
            </a:r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953000" y="1752600"/>
            <a:ext cx="419100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Jazz was born in the early 20</a:t>
            </a:r>
            <a:r>
              <a:rPr lang="en-US" altLang="en-US" sz="2400" b="1" baseline="30000"/>
              <a:t>th</a:t>
            </a:r>
            <a:r>
              <a:rPr lang="en-US" altLang="en-US" sz="2400" b="1"/>
              <a:t> century 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In 1922, a young trumpet player named </a:t>
            </a:r>
            <a:r>
              <a:rPr lang="en-US" altLang="en-US" sz="2400" b="1">
                <a:solidFill>
                  <a:srgbClr val="FF3300"/>
                </a:solidFill>
              </a:rPr>
              <a:t>Louis Armstrong</a:t>
            </a:r>
            <a:r>
              <a:rPr lang="en-US" altLang="en-US" sz="2400" b="1"/>
              <a:t> joined the Creole Jazz Band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Later he joined Fletcher Henderson’s band in NYC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Armstrong is considered the </a:t>
            </a:r>
            <a:r>
              <a:rPr lang="en-US" altLang="en-US" sz="2400" b="1">
                <a:solidFill>
                  <a:srgbClr val="FF3300"/>
                </a:solidFill>
              </a:rPr>
              <a:t>most important and influential musician</a:t>
            </a:r>
            <a:r>
              <a:rPr lang="en-US" altLang="en-US" sz="2400" b="1"/>
              <a:t> in the history of jazz</a:t>
            </a:r>
          </a:p>
        </p:txBody>
      </p:sp>
      <p:pic>
        <p:nvPicPr>
          <p:cNvPr id="141318" name="Picture 6" descr="armstrong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3500438" cy="399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9" name="Picture 7" descr="armstron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1828800" cy="145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13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33800" y="304800"/>
            <a:ext cx="49530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000" b="1">
                <a:solidFill>
                  <a:srgbClr val="FF3300"/>
                </a:solidFill>
              </a:rPr>
              <a:t>EDWARD KENNEDY “DUKE” ELLINGTON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447800" y="2362200"/>
            <a:ext cx="32004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In the late 1920s, Duke Ellington, </a:t>
            </a:r>
            <a:r>
              <a:rPr lang="en-US" altLang="en-US" sz="2400" b="1">
                <a:solidFill>
                  <a:srgbClr val="FF3300"/>
                </a:solidFill>
              </a:rPr>
              <a:t>a jazz pianist</a:t>
            </a:r>
            <a:r>
              <a:rPr lang="en-US" altLang="en-US" sz="2400" b="1"/>
              <a:t> and composer, led his ten-piece orchestra at the famous </a:t>
            </a:r>
            <a:r>
              <a:rPr lang="en-US" altLang="en-US" sz="2400" b="1">
                <a:solidFill>
                  <a:srgbClr val="FF3300"/>
                </a:solidFill>
              </a:rPr>
              <a:t>Cotton Club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Ellington won renown as one of </a:t>
            </a:r>
            <a:r>
              <a:rPr lang="en-US" altLang="en-US" sz="2400" b="1">
                <a:solidFill>
                  <a:srgbClr val="FF3300"/>
                </a:solidFill>
              </a:rPr>
              <a:t>America’s greatest composers</a:t>
            </a:r>
          </a:p>
        </p:txBody>
      </p:sp>
      <p:pic>
        <p:nvPicPr>
          <p:cNvPr id="144390" name="Picture 6" descr="ellington_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270250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91" name="Picture 7" descr="ellington 2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146843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04800"/>
            <a:ext cx="3733800" cy="884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5400" b="1">
                <a:solidFill>
                  <a:srgbClr val="FF3300"/>
                </a:solidFill>
              </a:rPr>
              <a:t>BESSIE SMITH</a:t>
            </a:r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257800" y="1981200"/>
            <a:ext cx="38862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800" b="1"/>
              <a:t> Bessie Smith, blues singer, was perhaps the </a:t>
            </a:r>
            <a:r>
              <a:rPr lang="en-US" altLang="en-US" sz="2800" b="1">
                <a:solidFill>
                  <a:srgbClr val="FF3300"/>
                </a:solidFill>
              </a:rPr>
              <a:t>most outstanding vocalist</a:t>
            </a:r>
            <a:r>
              <a:rPr lang="en-US" altLang="en-US" sz="2800" b="1"/>
              <a:t> of the decade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800" b="1"/>
              <a:t> She achieved enormous popularity and by 1927 she became the </a:t>
            </a:r>
            <a:r>
              <a:rPr lang="en-US" altLang="en-US" sz="2800" b="1">
                <a:solidFill>
                  <a:srgbClr val="FF3300"/>
                </a:solidFill>
              </a:rPr>
              <a:t>highest- paid black artist in the world</a:t>
            </a:r>
          </a:p>
        </p:txBody>
      </p:sp>
      <p:pic>
        <p:nvPicPr>
          <p:cNvPr id="147462" name="Picture 6" descr="bessie%20smit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3505200" cy="3581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463" name="Picture 7" descr="bessiesmith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1981200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5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Feminism in 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Berta Lutz</a:t>
            </a:r>
          </a:p>
          <a:p>
            <a:pPr lvl="1"/>
            <a:r>
              <a:rPr lang="en-US" dirty="0"/>
              <a:t>Father was Swiss-Brazilian, mother English</a:t>
            </a:r>
          </a:p>
          <a:p>
            <a:pPr lvl="1"/>
            <a:r>
              <a:rPr lang="en-US" dirty="0"/>
              <a:t>Became a biologist</a:t>
            </a:r>
          </a:p>
          <a:p>
            <a:pPr lvl="1"/>
            <a:r>
              <a:rPr lang="en-US" dirty="0"/>
              <a:t>Left São Paulo to study in Europe</a:t>
            </a:r>
          </a:p>
          <a:p>
            <a:pPr lvl="1"/>
            <a:r>
              <a:rPr lang="en-US" dirty="0"/>
              <a:t>In 1918, published a feminist call-to-arms</a:t>
            </a:r>
          </a:p>
          <a:p>
            <a:pPr lvl="2"/>
            <a:r>
              <a:rPr lang="en-US" dirty="0"/>
              <a:t>Said Brazilian women were lagging behind European and U.S. women</a:t>
            </a:r>
          </a:p>
          <a:p>
            <a:pPr lvl="2"/>
            <a:r>
              <a:rPr lang="en-US" dirty="0"/>
              <a:t>Women could be “valuable instrument of progress in Brazil”</a:t>
            </a:r>
          </a:p>
          <a:p>
            <a:pPr lvl="1"/>
            <a:r>
              <a:rPr lang="en-US" dirty="0" smtClean="0"/>
              <a:t>Brazilian </a:t>
            </a:r>
            <a:r>
              <a:rPr lang="en-US" dirty="0"/>
              <a:t>Federation for Feminine Progress</a:t>
            </a:r>
          </a:p>
          <a:p>
            <a:pPr lvl="1"/>
            <a:r>
              <a:rPr lang="en-US" dirty="0"/>
              <a:t>Brazilian women got vote in 1932, before Uruguayan, Argentine, or most Latin American women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Emilio </a:t>
            </a:r>
            <a:r>
              <a:rPr lang="en-US" dirty="0" err="1" smtClean="0"/>
              <a:t>Pettoruti</a:t>
            </a:r>
            <a:r>
              <a:rPr lang="en-US" dirty="0" smtClean="0"/>
              <a:t>- Argentine</a:t>
            </a:r>
          </a:p>
          <a:p>
            <a:pPr lvl="1"/>
            <a:r>
              <a:rPr lang="en-US" dirty="0"/>
              <a:t>caused a scandal with his avant-garde </a:t>
            </a:r>
            <a:r>
              <a:rPr lang="en-US" dirty="0" smtClean="0"/>
              <a:t>cubist</a:t>
            </a:r>
            <a:r>
              <a:rPr lang="en-US" dirty="0"/>
              <a:t> </a:t>
            </a:r>
            <a:r>
              <a:rPr lang="en-US" dirty="0" smtClean="0"/>
              <a:t>                exhibition </a:t>
            </a:r>
            <a:r>
              <a:rPr lang="en-US" dirty="0"/>
              <a:t>in </a:t>
            </a:r>
            <a:r>
              <a:rPr lang="en-US" dirty="0" smtClean="0"/>
              <a:t>1924</a:t>
            </a:r>
          </a:p>
          <a:p>
            <a:r>
              <a:rPr lang="en-US" dirty="0" smtClean="0"/>
              <a:t>1920s Mexican </a:t>
            </a:r>
            <a:r>
              <a:rPr lang="en-US" dirty="0"/>
              <a:t>a</a:t>
            </a:r>
            <a:r>
              <a:rPr lang="en-US" dirty="0" smtClean="0"/>
              <a:t>rtist Renaissance</a:t>
            </a:r>
          </a:p>
          <a:p>
            <a:pPr lvl="1"/>
            <a:r>
              <a:rPr lang="en-US" dirty="0" smtClean="0"/>
              <a:t>Gabriela Mistral</a:t>
            </a:r>
          </a:p>
          <a:p>
            <a:pPr lvl="2"/>
            <a:r>
              <a:rPr lang="en-US" dirty="0" smtClean="0"/>
              <a:t>Chile; moved to Mexico in 1923</a:t>
            </a:r>
          </a:p>
          <a:p>
            <a:pPr lvl="2"/>
            <a:r>
              <a:rPr lang="en-US" dirty="0" smtClean="0"/>
              <a:t>Poet and educator</a:t>
            </a:r>
          </a:p>
          <a:p>
            <a:pPr lvl="1"/>
            <a:r>
              <a:rPr lang="en-US" dirty="0" smtClean="0"/>
              <a:t>Tina </a:t>
            </a:r>
            <a:r>
              <a:rPr lang="en-US" dirty="0" err="1" smtClean="0"/>
              <a:t>Modotti</a:t>
            </a:r>
            <a:r>
              <a:rPr lang="en-US" dirty="0" smtClean="0"/>
              <a:t>- Italian photographer</a:t>
            </a:r>
          </a:p>
          <a:p>
            <a:pPr lvl="1"/>
            <a:r>
              <a:rPr lang="en-US" dirty="0" smtClean="0"/>
              <a:t>Latin America artists start playing into the international scene largely controlled by Europe.</a:t>
            </a:r>
          </a:p>
          <a:p>
            <a:pPr lvl="1"/>
            <a:r>
              <a:rPr lang="en-US" dirty="0" smtClean="0"/>
              <a:t>Mexico City becomes one of the largest cities with radical ideologies contributed to art.</a:t>
            </a:r>
          </a:p>
          <a:p>
            <a:pPr lvl="2"/>
            <a:r>
              <a:rPr lang="en-US" dirty="0" smtClean="0"/>
              <a:t>Becomes a hub for radicals, exiles, and revolutionaries.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438400"/>
            <a:ext cx="187794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99" y="6927"/>
            <a:ext cx="1628775" cy="205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71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 became important to landowning </a:t>
            </a:r>
            <a:r>
              <a:rPr lang="en-US" dirty="0" smtClean="0"/>
              <a:t>families.</a:t>
            </a:r>
          </a:p>
          <a:p>
            <a:r>
              <a:rPr lang="en-US" dirty="0" smtClean="0"/>
              <a:t>Most </a:t>
            </a:r>
            <a:r>
              <a:rPr lang="en-US" dirty="0"/>
              <a:t>studied law</a:t>
            </a:r>
          </a:p>
          <a:p>
            <a:pPr lvl="1"/>
            <a:r>
              <a:rPr lang="en-US" dirty="0"/>
              <a:t>Intended for politics</a:t>
            </a:r>
          </a:p>
          <a:p>
            <a:r>
              <a:rPr lang="en-US" dirty="0"/>
              <a:t>Urbanization meant education</a:t>
            </a:r>
          </a:p>
          <a:p>
            <a:pPr lvl="1"/>
            <a:r>
              <a:rPr lang="en-US" dirty="0"/>
              <a:t>Argentina and Uruguay were most literate</a:t>
            </a:r>
          </a:p>
          <a:p>
            <a:pPr lvl="1"/>
            <a:r>
              <a:rPr lang="en-US" dirty="0"/>
              <a:t>Brazil, mostly rural, only 2 in 10 literate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Education opened doors to mixed-race people</a:t>
            </a:r>
          </a:p>
          <a:p>
            <a:pPr lvl="1"/>
            <a:r>
              <a:rPr lang="en-US" dirty="0"/>
              <a:t>Joaquim Maria Machado de </a:t>
            </a:r>
            <a:r>
              <a:rPr lang="en-US" dirty="0" err="1"/>
              <a:t>Assis</a:t>
            </a:r>
            <a:endParaRPr lang="en-US" dirty="0"/>
          </a:p>
          <a:p>
            <a:pPr lvl="2"/>
            <a:r>
              <a:rPr lang="en-US" dirty="0"/>
              <a:t>Considered greatest Brazilian novelist</a:t>
            </a:r>
          </a:p>
          <a:p>
            <a:pPr lvl="2"/>
            <a:r>
              <a:rPr lang="en-US" dirty="0"/>
              <a:t>Mother was a laundress</a:t>
            </a:r>
          </a:p>
          <a:p>
            <a:pPr lvl="2"/>
            <a:r>
              <a:rPr lang="en-US" dirty="0"/>
              <a:t>Worked his way up</a:t>
            </a:r>
          </a:p>
          <a:p>
            <a:pPr lvl="2"/>
            <a:r>
              <a:rPr lang="en-US" dirty="0"/>
              <a:t>Became president of Academy of </a:t>
            </a:r>
            <a:r>
              <a:rPr lang="en-US" dirty="0" smtClean="0"/>
              <a:t>Letters</a:t>
            </a:r>
            <a:endParaRPr lang="en-US" dirty="0"/>
          </a:p>
          <a:p>
            <a:pPr lvl="1"/>
            <a:r>
              <a:rPr lang="en-US" dirty="0" smtClean="0"/>
              <a:t>Rubén </a:t>
            </a:r>
            <a:r>
              <a:rPr lang="en-US" dirty="0" err="1"/>
              <a:t>Dário</a:t>
            </a:r>
            <a:endParaRPr lang="en-US" dirty="0"/>
          </a:p>
          <a:p>
            <a:pPr lvl="2"/>
            <a:r>
              <a:rPr lang="en-US" dirty="0"/>
              <a:t>Mestizo from Nicaragua</a:t>
            </a:r>
          </a:p>
          <a:p>
            <a:pPr lvl="2"/>
            <a:r>
              <a:rPr lang="en-US" dirty="0"/>
              <a:t>Received universal reverence</a:t>
            </a:r>
          </a:p>
          <a:p>
            <a:pPr lvl="2"/>
            <a:r>
              <a:rPr lang="en-US" dirty="0"/>
              <a:t>One of the most influential Spanish-language poets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72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7391400" cy="141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rgbClr val="FF3300"/>
                </a:solidFill>
              </a:rPr>
              <a:t>NEW ROLES FOR WOMEN</a:t>
            </a:r>
          </a:p>
        </p:txBody>
      </p:sp>
      <p:pic>
        <p:nvPicPr>
          <p:cNvPr id="52231" name="Picture 7" descr="teachers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5334000" cy="2990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30" name="Rectangle 6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1371600" y="4114800"/>
            <a:ext cx="7315200" cy="27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400" b="1"/>
              <a:t> The fast-changing world of the 1920s produced new roles for women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400" b="1">
                <a:solidFill>
                  <a:srgbClr val="FF3300"/>
                </a:solidFill>
              </a:rPr>
              <a:t> Many women entered the workplace</a:t>
            </a:r>
            <a:r>
              <a:rPr lang="en-US" altLang="en-US" sz="2400" b="1"/>
              <a:t> as nurses, teachers, librarians, &amp; secretaries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400" b="1"/>
              <a:t> However, </a:t>
            </a:r>
            <a:r>
              <a:rPr lang="en-US" altLang="en-US" sz="2400" b="1">
                <a:solidFill>
                  <a:srgbClr val="FF3300"/>
                </a:solidFill>
              </a:rPr>
              <a:t>women earned less than men</a:t>
            </a:r>
            <a:r>
              <a:rPr lang="en-US" altLang="en-US" sz="2400" b="1"/>
              <a:t> and were kept out of many traditional male jobs (management) and faced discrimination</a:t>
            </a:r>
          </a:p>
          <a:p>
            <a:pPr marL="0" indent="0">
              <a:lnSpc>
                <a:spcPct val="90000"/>
              </a:lnSpc>
            </a:pPr>
            <a:endParaRPr lang="en-US" altLang="en-US" sz="2400" b="1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3276600" y="35814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3276600" y="3581400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Early 20</a:t>
            </a:r>
            <a:r>
              <a:rPr lang="en-US" altLang="en-US" b="1" baseline="30000"/>
              <a:t>th</a:t>
            </a:r>
            <a:r>
              <a:rPr lang="en-US" altLang="en-US" b="1"/>
              <a:t> Century teachers</a:t>
            </a:r>
          </a:p>
        </p:txBody>
      </p:sp>
    </p:spTree>
    <p:extLst>
      <p:ext uri="{BB962C8B-B14F-4D97-AF65-F5344CB8AC3E}">
        <p14:creationId xmlns:p14="http://schemas.microsoft.com/office/powerpoint/2010/main" val="100598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04800"/>
            <a:ext cx="7467600" cy="160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800" b="1">
                <a:solidFill>
                  <a:srgbClr val="FF3300"/>
                </a:solidFill>
              </a:rPr>
              <a:t>THE CHANGING FAMILY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257800" y="1600200"/>
            <a:ext cx="388620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en-US" altLang="en-US" sz="2400">
                <a:solidFill>
                  <a:srgbClr val="FF3300"/>
                </a:solidFill>
              </a:rPr>
              <a:t>  </a:t>
            </a:r>
            <a:r>
              <a:rPr lang="en-US" altLang="en-US" sz="2400" b="1">
                <a:solidFill>
                  <a:srgbClr val="FF3300"/>
                </a:solidFill>
              </a:rPr>
              <a:t>American birthrates declined</a:t>
            </a:r>
            <a:r>
              <a:rPr lang="en-US" altLang="en-US" sz="2400" b="1"/>
              <a:t> for several decades before the 1920s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During the 1920s that trend increased as birth control information became widely available 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altLang="en-US" sz="2400" b="1">
                <a:solidFill>
                  <a:srgbClr val="FF3300"/>
                </a:solidFill>
              </a:rPr>
              <a:t> Birth control clinics</a:t>
            </a:r>
            <a:r>
              <a:rPr lang="en-US" altLang="en-US" sz="2400" b="1"/>
              <a:t> opened and the American Birth Control League was founded in 1921</a:t>
            </a:r>
          </a:p>
        </p:txBody>
      </p:sp>
      <p:pic>
        <p:nvPicPr>
          <p:cNvPr id="56326" name="Picture 6" descr="birth control leagu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3505200" cy="2601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295400" y="4953000"/>
            <a:ext cx="3429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Margaret Sanger and other founders of the American Birth Control League - 1921</a:t>
            </a:r>
          </a:p>
        </p:txBody>
      </p:sp>
    </p:spTree>
    <p:extLst>
      <p:ext uri="{BB962C8B-B14F-4D97-AF65-F5344CB8AC3E}">
        <p14:creationId xmlns:p14="http://schemas.microsoft.com/office/powerpoint/2010/main" val="348687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5200" y="152400"/>
            <a:ext cx="5410200" cy="1265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800" b="1">
                <a:solidFill>
                  <a:srgbClr val="FF3300"/>
                </a:solidFill>
              </a:rPr>
              <a:t>MODERN FAMILY EMERGES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143000" y="1828800"/>
            <a:ext cx="3733800" cy="502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400" b="1"/>
              <a:t> As the 1920s unfolded, many features of the </a:t>
            </a:r>
            <a:r>
              <a:rPr lang="en-US" altLang="en-US" sz="2400" b="1">
                <a:solidFill>
                  <a:srgbClr val="FF3300"/>
                </a:solidFill>
              </a:rPr>
              <a:t>modern family</a:t>
            </a:r>
            <a:r>
              <a:rPr lang="en-US" altLang="en-US" sz="2400" b="1"/>
              <a:t> emerged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400" b="1"/>
              <a:t> Marriage was based on </a:t>
            </a:r>
            <a:r>
              <a:rPr lang="en-US" altLang="en-US" sz="2400" b="1">
                <a:solidFill>
                  <a:srgbClr val="FF3300"/>
                </a:solidFill>
              </a:rPr>
              <a:t>romantic love</a:t>
            </a:r>
            <a:r>
              <a:rPr lang="en-US" altLang="en-US" sz="2400" b="1"/>
              <a:t>, women managed the household and finances, and children were not considered laborers/ wage earners but rather developing children  who needed </a:t>
            </a:r>
            <a:r>
              <a:rPr lang="en-US" altLang="en-US" sz="2400" b="1">
                <a:solidFill>
                  <a:srgbClr val="FF3300"/>
                </a:solidFill>
              </a:rPr>
              <a:t>nurturing and</a:t>
            </a:r>
            <a:r>
              <a:rPr lang="en-US" altLang="en-US" sz="2400" b="1"/>
              <a:t> </a:t>
            </a:r>
            <a:r>
              <a:rPr lang="en-US" altLang="en-US" sz="2400" b="1">
                <a:solidFill>
                  <a:srgbClr val="FF3300"/>
                </a:solidFill>
              </a:rPr>
              <a:t>education</a:t>
            </a:r>
          </a:p>
        </p:txBody>
      </p:sp>
      <p:pic>
        <p:nvPicPr>
          <p:cNvPr id="60422" name="Picture 6" descr="modern famil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1981200"/>
            <a:ext cx="3648075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5" name="Picture 9" descr="maddiehat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1371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0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Feminism in 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Rise of feminist movements</a:t>
            </a:r>
          </a:p>
          <a:p>
            <a:pPr lvl="1"/>
            <a:r>
              <a:rPr lang="en-US" dirty="0"/>
              <a:t>Feminist movements emerge in places where international influence was greatest</a:t>
            </a:r>
          </a:p>
          <a:p>
            <a:pPr lvl="2"/>
            <a:r>
              <a:rPr lang="en-US" dirty="0"/>
              <a:t>Patriarchy goes largely unchallenged in rural areas</a:t>
            </a:r>
          </a:p>
          <a:p>
            <a:pPr lvl="2"/>
            <a:r>
              <a:rPr lang="en-US" dirty="0"/>
              <a:t>Many feminist leaders had non-Iberian surnames</a:t>
            </a:r>
          </a:p>
          <a:p>
            <a:pPr lvl="1"/>
            <a:r>
              <a:rPr lang="en-US" dirty="0"/>
              <a:t>Paulina </a:t>
            </a:r>
            <a:r>
              <a:rPr lang="en-US" dirty="0" err="1"/>
              <a:t>Luisi</a:t>
            </a:r>
            <a:r>
              <a:rPr lang="en-US" dirty="0"/>
              <a:t> of Uruguay</a:t>
            </a:r>
          </a:p>
          <a:p>
            <a:pPr lvl="2"/>
            <a:r>
              <a:rPr lang="en-US" dirty="0"/>
              <a:t>First woman in Uruguay to get a medical degree</a:t>
            </a:r>
          </a:p>
          <a:p>
            <a:pPr lvl="2"/>
            <a:r>
              <a:rPr lang="en-US" dirty="0"/>
              <a:t>Italian name typical of immigrant-populated Montevideo</a:t>
            </a:r>
          </a:p>
          <a:p>
            <a:pPr lvl="2"/>
            <a:r>
              <a:rPr lang="en-US" dirty="0"/>
              <a:t>Called an anarchist for urging use of a sex education textbook</a:t>
            </a:r>
          </a:p>
          <a:p>
            <a:pPr lvl="2"/>
            <a:r>
              <a:rPr lang="en-US" dirty="0"/>
              <a:t>Represented Uruguay at international women’s conferences</a:t>
            </a:r>
          </a:p>
          <a:p>
            <a:pPr lvl="2"/>
            <a:r>
              <a:rPr lang="en-US" dirty="0"/>
              <a:t>In 1919 began drive for women’s voting rights in Uruguay</a:t>
            </a:r>
          </a:p>
          <a:p>
            <a:pPr lvl="2"/>
            <a:r>
              <a:rPr lang="en-US" dirty="0"/>
              <a:t>1922 honorary vice president of Pan-American Conference on </a:t>
            </a:r>
            <a:r>
              <a:rPr lang="en-US" dirty="0" smtClean="0"/>
              <a:t>Women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970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4038600" cy="1646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000" b="1" dirty="0" smtClean="0">
                <a:solidFill>
                  <a:srgbClr val="FF3300"/>
                </a:solidFill>
              </a:rPr>
              <a:t>EDUCATION </a:t>
            </a:r>
            <a:r>
              <a:rPr lang="en-US" altLang="en-US" sz="4000" b="1" dirty="0">
                <a:solidFill>
                  <a:srgbClr val="FF3300"/>
                </a:solidFill>
              </a:rPr>
              <a:t>AND POPULAR CULTURE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953000" y="2438400"/>
            <a:ext cx="41910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During the 1920s, developments in education had a powerful impact on the nation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</a:t>
            </a:r>
            <a:r>
              <a:rPr lang="en-US" altLang="en-US" sz="2400" b="1">
                <a:solidFill>
                  <a:srgbClr val="FF3300"/>
                </a:solidFill>
              </a:rPr>
              <a:t>Enrollment in high schools quadrupled</a:t>
            </a:r>
            <a:r>
              <a:rPr lang="en-US" altLang="en-US" sz="2400" b="1"/>
              <a:t> between 1914 and 1926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altLang="en-US" sz="2400" b="1"/>
              <a:t> Public schools met the challenge of educating  millions of immigrants</a:t>
            </a:r>
            <a:r>
              <a:rPr lang="en-US" altLang="en-US" sz="2400"/>
              <a:t>  </a:t>
            </a:r>
          </a:p>
        </p:txBody>
      </p:sp>
      <p:pic>
        <p:nvPicPr>
          <p:cNvPr id="66566" name="Picture 6" descr="book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381000"/>
            <a:ext cx="1554163" cy="167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7" name="Picture 7" descr="school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26130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4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6200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000" b="1">
                <a:solidFill>
                  <a:srgbClr val="FF3300"/>
                </a:solidFill>
              </a:rPr>
              <a:t>WE INTERRUPT THIS POWERPOINT FOR A LOOK AT SOME OF BART SIMPSON’S FUNNIEST SENTENCES HE WROTE ON THE SCHOOL BLACKBOARD</a:t>
            </a:r>
            <a:r>
              <a:rPr lang="en-US" altLang="en-US" sz="4000"/>
              <a:t> </a:t>
            </a:r>
          </a:p>
        </p:txBody>
      </p:sp>
      <p:pic>
        <p:nvPicPr>
          <p:cNvPr id="72711" name="Picture 7" descr="bart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14800"/>
            <a:ext cx="4495800" cy="2620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1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2348</Words>
  <Application>Microsoft Office PowerPoint</Application>
  <PresentationFormat>On-screen Show (4:3)</PresentationFormat>
  <Paragraphs>268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Social &amp; Cultural Changes</vt:lpstr>
      <vt:lpstr>THE TWENTIES WOMAN</vt:lpstr>
      <vt:lpstr>THE FLAPPER</vt:lpstr>
      <vt:lpstr>NEW ROLES FOR WOMEN</vt:lpstr>
      <vt:lpstr>THE CHANGING FAMILY</vt:lpstr>
      <vt:lpstr>MODERN FAMILY EMERGES</vt:lpstr>
      <vt:lpstr>Feminism in Latin America</vt:lpstr>
      <vt:lpstr>EDUCATION AND POPULAR CULTURE</vt:lpstr>
      <vt:lpstr>WE INTERRUPT THIS POWERPOINT FOR A LOOK AT SOME OF BART SIMPSON’S FUNNIEST SENTENCES HE WROTE ON THE SCHOOL BLACKBOARD </vt:lpstr>
      <vt:lpstr>PowerPoint Presentation</vt:lpstr>
      <vt:lpstr>PowerPoint Presentation</vt:lpstr>
      <vt:lpstr>PowerPoint Presentation</vt:lpstr>
      <vt:lpstr>EXPANDING NEWS COVERAGE</vt:lpstr>
      <vt:lpstr>RADIO COMES OF AGE</vt:lpstr>
      <vt:lpstr>AMERICAN HEROES OF THE 20s</vt:lpstr>
      <vt:lpstr>LINDBERGH’S FLIGHT</vt:lpstr>
      <vt:lpstr>ENTERTAINMENT AND ARTS</vt:lpstr>
      <vt:lpstr>MUSIC AND ART</vt:lpstr>
      <vt:lpstr>WRITERS OF THE 1920S</vt:lpstr>
      <vt:lpstr>WRITERS OF THE 1920s</vt:lpstr>
      <vt:lpstr>WRITERS OF THE 1920S</vt:lpstr>
      <vt:lpstr>WRITERS OF THE 1920</vt:lpstr>
      <vt:lpstr>THE LOST GENERATION</vt:lpstr>
      <vt:lpstr>THE HARLEM RENAISSANCE</vt:lpstr>
      <vt:lpstr>AFRICAN AMERICAN GOALS</vt:lpstr>
      <vt:lpstr>MARCUS GARVEY - UNIA</vt:lpstr>
      <vt:lpstr>HARLEM, NEW YORK</vt:lpstr>
      <vt:lpstr>PowerPoint Presentation</vt:lpstr>
      <vt:lpstr>AFRICAN AMERICAN WRITERS</vt:lpstr>
      <vt:lpstr>LANGSTON HUGHES</vt:lpstr>
      <vt:lpstr>ZOLA NEALE HURSTON</vt:lpstr>
      <vt:lpstr>AFRICAN-AMERICAN PERFORMERS</vt:lpstr>
      <vt:lpstr>LOUIS ARMSTRONG </vt:lpstr>
      <vt:lpstr>EDWARD KENNEDY “DUKE” ELLINGTON</vt:lpstr>
      <vt:lpstr>BESSIE SMITH</vt:lpstr>
      <vt:lpstr>Feminism in Latin America</vt:lpstr>
      <vt:lpstr>Arts</vt:lpstr>
      <vt:lpstr>Education Latin America</vt:lpstr>
      <vt:lpstr>Education Latin America</vt:lpstr>
    </vt:vector>
  </TitlesOfParts>
  <Company>WCSD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Changes</dc:title>
  <dc:creator>WCSD</dc:creator>
  <cp:lastModifiedBy>WCSD</cp:lastModifiedBy>
  <cp:revision>21</cp:revision>
  <dcterms:created xsi:type="dcterms:W3CDTF">2014-05-22T15:51:45Z</dcterms:created>
  <dcterms:modified xsi:type="dcterms:W3CDTF">2015-01-23T15:38:28Z</dcterms:modified>
</cp:coreProperties>
</file>