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D888E2-17FC-43B2-8EFF-641E3DBF905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77E741-89A7-444A-9D30-DC28A1C8AD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smh.com.au/breaking-news-world/germany-finally-pays-off-wwi-debt-20100930-15ydu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invited?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Britain, United States, France and Italy</a:t>
            </a:r>
          </a:p>
          <a:p>
            <a:r>
              <a:rPr lang="en-US" dirty="0" smtClean="0"/>
              <a:t>Who is missing?</a:t>
            </a:r>
          </a:p>
          <a:p>
            <a:pPr lvl="1"/>
            <a:r>
              <a:rPr lang="en-US" dirty="0" smtClean="0"/>
              <a:t>Germany not invited</a:t>
            </a:r>
          </a:p>
          <a:p>
            <a:pPr lvl="1"/>
            <a:r>
              <a:rPr lang="en-US" dirty="0" smtClean="0"/>
              <a:t>Russia not invited</a:t>
            </a:r>
          </a:p>
          <a:p>
            <a:pPr lvl="2"/>
            <a:r>
              <a:rPr lang="en-US" dirty="0" smtClean="0"/>
              <a:t>Allied powers were upset because Russia pulled out of the war which eliminated the two front war for Germany.</a:t>
            </a:r>
          </a:p>
          <a:p>
            <a:pPr lvl="2"/>
            <a:r>
              <a:rPr lang="en-US" dirty="0" smtClean="0"/>
              <a:t>Not happy about this.</a:t>
            </a:r>
          </a:p>
          <a:p>
            <a:pPr lvl="3"/>
            <a:r>
              <a:rPr lang="en-US" dirty="0" smtClean="0"/>
              <a:t>Lost the most people</a:t>
            </a:r>
          </a:p>
          <a:p>
            <a:pPr lvl="3"/>
            <a:r>
              <a:rPr lang="en-US" dirty="0" smtClean="0"/>
              <a:t>Lost land to Germany with its treaty</a:t>
            </a:r>
          </a:p>
        </p:txBody>
      </p:sp>
    </p:spTree>
    <p:extLst>
      <p:ext uri="{BB962C8B-B14F-4D97-AF65-F5344CB8AC3E}">
        <p14:creationId xmlns:p14="http://schemas.microsoft.com/office/powerpoint/2010/main" val="853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Woodrow Wilson’s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14 Points</a:t>
            </a:r>
          </a:p>
          <a:p>
            <a:r>
              <a:rPr lang="en-US" dirty="0"/>
              <a:t>C</a:t>
            </a:r>
            <a:r>
              <a:rPr lang="en-US" dirty="0" smtClean="0"/>
              <a:t>oncerned with: </a:t>
            </a:r>
          </a:p>
          <a:p>
            <a:pPr lvl="1"/>
            <a:r>
              <a:rPr lang="en-US" dirty="0" smtClean="0"/>
              <a:t>rebuilding </a:t>
            </a:r>
            <a:r>
              <a:rPr lang="en-US" dirty="0"/>
              <a:t>the European </a:t>
            </a:r>
            <a:r>
              <a:rPr lang="en-US" dirty="0" smtClean="0"/>
              <a:t>economy </a:t>
            </a:r>
          </a:p>
          <a:p>
            <a:pPr lvl="1"/>
            <a:r>
              <a:rPr lang="en-US" dirty="0" smtClean="0"/>
              <a:t>encouraging self-determination </a:t>
            </a:r>
          </a:p>
          <a:p>
            <a:pPr lvl="1"/>
            <a:r>
              <a:rPr lang="en-US" dirty="0" smtClean="0"/>
              <a:t>promoting </a:t>
            </a:r>
            <a:r>
              <a:rPr lang="en-US" dirty="0"/>
              <a:t>free </a:t>
            </a:r>
            <a:r>
              <a:rPr lang="en-US" dirty="0" smtClean="0"/>
              <a:t>trade 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appropriate mandates for former </a:t>
            </a:r>
            <a:r>
              <a:rPr lang="en-US" dirty="0" smtClean="0"/>
              <a:t>colonies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a powerful League of </a:t>
            </a:r>
            <a:r>
              <a:rPr lang="en-US" dirty="0" smtClean="0"/>
              <a:t>Nations</a:t>
            </a:r>
          </a:p>
          <a:p>
            <a:r>
              <a:rPr lang="en-US" dirty="0" smtClean="0"/>
              <a:t>Opposed harsh treatment of Germany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858" y="1600200"/>
            <a:ext cx="349595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6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Britain and France’s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/>
          </a:bodyPr>
          <a:lstStyle/>
          <a:p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Devastated by Germany</a:t>
            </a:r>
          </a:p>
          <a:p>
            <a:pPr lvl="2"/>
            <a:r>
              <a:rPr lang="en-US" dirty="0" smtClean="0"/>
              <a:t>Much of the war had </a:t>
            </a:r>
            <a:r>
              <a:rPr lang="en-US" dirty="0" smtClean="0"/>
              <a:t>been </a:t>
            </a:r>
            <a:r>
              <a:rPr lang="en-US" dirty="0" smtClean="0"/>
              <a:t>fought on French soil</a:t>
            </a:r>
          </a:p>
          <a:p>
            <a:pPr lvl="2"/>
            <a:r>
              <a:rPr lang="en-US" dirty="0" smtClean="0"/>
              <a:t>Argued US and Britain were both sheltered and protected by oceans (even Napoleon couldn’t touch England).</a:t>
            </a:r>
          </a:p>
          <a:p>
            <a:pPr lvl="1"/>
            <a:r>
              <a:rPr lang="en-US" dirty="0" smtClean="0"/>
              <a:t>Wanted to keep Germany weak</a:t>
            </a:r>
          </a:p>
          <a:p>
            <a:pPr lvl="1"/>
            <a:r>
              <a:rPr lang="en-US" dirty="0" smtClean="0"/>
              <a:t>Wanted </a:t>
            </a:r>
            <a:r>
              <a:rPr lang="en-US" b="1" u="sng" dirty="0" smtClean="0">
                <a:solidFill>
                  <a:schemeClr val="tx1"/>
                </a:solidFill>
              </a:rPr>
              <a:t>reparations</a:t>
            </a:r>
            <a:r>
              <a:rPr lang="en-US" dirty="0" smtClean="0"/>
              <a:t> (What are reparations?)</a:t>
            </a:r>
          </a:p>
          <a:p>
            <a:r>
              <a:rPr lang="en-US" dirty="0" smtClean="0"/>
              <a:t>Britain</a:t>
            </a:r>
          </a:p>
          <a:p>
            <a:pPr lvl="1"/>
            <a:r>
              <a:rPr lang="en-US" dirty="0" smtClean="0"/>
              <a:t>Experienced far less casualties and devastation</a:t>
            </a:r>
          </a:p>
          <a:p>
            <a:pPr lvl="1"/>
            <a:r>
              <a:rPr lang="en-US" dirty="0" smtClean="0"/>
              <a:t>Supported reparations to lesser extent</a:t>
            </a:r>
          </a:p>
          <a:p>
            <a:pPr lvl="2"/>
            <a:r>
              <a:rPr lang="en-US" dirty="0" smtClean="0"/>
              <a:t>Concerned though it might harm Germany from being an important trading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Guilt Clause</a:t>
            </a:r>
          </a:p>
          <a:p>
            <a:r>
              <a:rPr lang="en-US" dirty="0" smtClean="0"/>
              <a:t>Territory changes</a:t>
            </a:r>
          </a:p>
          <a:p>
            <a:pPr lvl="1"/>
            <a:r>
              <a:rPr lang="en-US" dirty="0" smtClean="0"/>
              <a:t>Germany had to give up lands it obtained from the Russian Treaty and recognize independence of Czechoslovakia </a:t>
            </a:r>
          </a:p>
          <a:p>
            <a:r>
              <a:rPr lang="en-US" dirty="0" smtClean="0"/>
              <a:t>Military restrictions</a:t>
            </a:r>
          </a:p>
          <a:p>
            <a:pPr lvl="1"/>
            <a:r>
              <a:rPr lang="en-US" dirty="0" smtClean="0"/>
              <a:t>Maximum of 100,000 troops and demilitarization of the Rhineland by Germany. No manufacturing of tanks, chemical weapons, or aircraft.</a:t>
            </a:r>
          </a:p>
          <a:p>
            <a:r>
              <a:rPr lang="en-US" dirty="0" smtClean="0"/>
              <a:t>Reparations ($5 billion)</a:t>
            </a:r>
          </a:p>
          <a:p>
            <a:r>
              <a:rPr lang="en-US" dirty="0" smtClean="0"/>
              <a:t>League of Nations established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Ramifications of the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Harmed Germany’s economy</a:t>
            </a:r>
          </a:p>
          <a:p>
            <a:pPr lvl="1"/>
            <a:r>
              <a:rPr lang="en-US" dirty="0" smtClean="0"/>
              <a:t>Germany went into a depression shortly after the treaty.</a:t>
            </a:r>
          </a:p>
          <a:p>
            <a:pPr lvl="1"/>
            <a:r>
              <a:rPr lang="en-US" smtClean="0">
                <a:hlinkClick r:id="rId2"/>
              </a:rPr>
              <a:t>Paid </a:t>
            </a:r>
            <a:r>
              <a:rPr lang="en-US" smtClean="0">
                <a:hlinkClick r:id="rId2"/>
              </a:rPr>
              <a:t>off </a:t>
            </a:r>
            <a:r>
              <a:rPr lang="en-US" dirty="0" smtClean="0">
                <a:hlinkClick r:id="rId2"/>
              </a:rPr>
              <a:t>war debt in 2010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Bittered</a:t>
            </a:r>
            <a:r>
              <a:rPr lang="en-US" dirty="0" smtClean="0"/>
              <a:t> many Germans</a:t>
            </a:r>
          </a:p>
          <a:p>
            <a:pPr lvl="1"/>
            <a:r>
              <a:rPr lang="en-US" dirty="0"/>
              <a:t>Hitler and the Nazi party used the treaty to rally support of Germans (war guilt clause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Hitler and Nazi party rise to power and violate treaty</a:t>
            </a:r>
          </a:p>
          <a:p>
            <a:pPr lvl="1"/>
            <a:r>
              <a:rPr lang="en-US" dirty="0" smtClean="0"/>
              <a:t>Introduce mandatory military service</a:t>
            </a:r>
          </a:p>
          <a:p>
            <a:pPr lvl="1"/>
            <a:r>
              <a:rPr lang="en-US" dirty="0" smtClean="0"/>
              <a:t>Reoccupy Rhineland</a:t>
            </a:r>
          </a:p>
          <a:p>
            <a:pPr lvl="1"/>
            <a:r>
              <a:rPr lang="en-US" dirty="0" smtClean="0"/>
              <a:t>Annex Austria in Anschluss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Response to the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Representatives of each country signed the treaty in June 1919. </a:t>
            </a:r>
            <a:endParaRPr lang="en-US" dirty="0" smtClean="0"/>
          </a:p>
          <a:p>
            <a:pPr lvl="1"/>
            <a:r>
              <a:rPr lang="en-US" dirty="0" smtClean="0"/>
              <a:t>However, US senate still needed to approve it.</a:t>
            </a:r>
          </a:p>
          <a:p>
            <a:r>
              <a:rPr lang="en-US" dirty="0" smtClean="0"/>
              <a:t>Senate majority leader was afraid US was giving up too much power with the League of Nations.</a:t>
            </a:r>
          </a:p>
          <a:p>
            <a:pPr lvl="1"/>
            <a:r>
              <a:rPr lang="en-US" dirty="0" smtClean="0"/>
              <a:t>Senate voted on it twice: (1) with reservations (2) without reservations – </a:t>
            </a:r>
            <a:r>
              <a:rPr lang="en-US" smtClean="0"/>
              <a:t>Neither passed.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 signs Knox-Porter Resolution to end war with Germany formally. </a:t>
            </a:r>
          </a:p>
          <a:p>
            <a:r>
              <a:rPr lang="en-US" dirty="0" smtClean="0"/>
              <a:t>US never joined the League.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774</TotalTime>
  <Words>309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Treaty of Versailles</vt:lpstr>
      <vt:lpstr>Who was invited?</vt:lpstr>
      <vt:lpstr>Woodrow Wilson’s Vision</vt:lpstr>
      <vt:lpstr>Britain and France’s vision</vt:lpstr>
      <vt:lpstr>Components of the Treaty</vt:lpstr>
      <vt:lpstr>Ramifications of the treaty</vt:lpstr>
      <vt:lpstr>US Response to the treaty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Versailles</dc:title>
  <dc:creator>WCSD</dc:creator>
  <cp:lastModifiedBy>WCSD</cp:lastModifiedBy>
  <cp:revision>18</cp:revision>
  <dcterms:created xsi:type="dcterms:W3CDTF">2015-03-09T16:17:21Z</dcterms:created>
  <dcterms:modified xsi:type="dcterms:W3CDTF">2015-03-24T15:33:59Z</dcterms:modified>
</cp:coreProperties>
</file>