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6" r:id="rId7"/>
    <p:sldId id="260" r:id="rId8"/>
    <p:sldId id="265" r:id="rId9"/>
    <p:sldId id="264" r:id="rId10"/>
    <p:sldId id="267" r:id="rId11"/>
    <p:sldId id="262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9A0F-B458-4CFB-BA31-C273DF732018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0DA0-245A-48A9-AFEE-0F9EBC3994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9A0F-B458-4CFB-BA31-C273DF732018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0DA0-245A-48A9-AFEE-0F9EBC3994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9A0F-B458-4CFB-BA31-C273DF732018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0DA0-245A-48A9-AFEE-0F9EBC3994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9A0F-B458-4CFB-BA31-C273DF732018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0DA0-245A-48A9-AFEE-0F9EBC3994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9A0F-B458-4CFB-BA31-C273DF732018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0DA0-245A-48A9-AFEE-0F9EBC3994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9A0F-B458-4CFB-BA31-C273DF732018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0DA0-245A-48A9-AFEE-0F9EBC3994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9A0F-B458-4CFB-BA31-C273DF732018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0DA0-245A-48A9-AFEE-0F9EBC3994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9A0F-B458-4CFB-BA31-C273DF732018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0DA0-245A-48A9-AFEE-0F9EBC3994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9A0F-B458-4CFB-BA31-C273DF732018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0DA0-245A-48A9-AFEE-0F9EBC3994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9A0F-B458-4CFB-BA31-C273DF732018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B0DA0-245A-48A9-AFEE-0F9EBC3994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9A0F-B458-4CFB-BA31-C273DF732018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0DA0-245A-48A9-AFEE-0F9EBC3994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26F9A0F-B458-4CFB-BA31-C273DF732018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19B0DA0-245A-48A9-AFEE-0F9EBC3994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jzZh6-h9f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Youth Protests and Counterculture Movement, 1960s &amp; 1970s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Civil Rights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688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187" y="914400"/>
            <a:ext cx="9197187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585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Latin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867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Brazil</a:t>
            </a:r>
          </a:p>
          <a:p>
            <a:pPr lvl="1"/>
            <a:r>
              <a:rPr lang="en-US" sz="2000" dirty="0" smtClean="0"/>
              <a:t>University students protested against the repressive military dictatorship of </a:t>
            </a:r>
            <a:r>
              <a:rPr lang="en-US" sz="2000" dirty="0" err="1" smtClean="0"/>
              <a:t>Artur</a:t>
            </a:r>
            <a:r>
              <a:rPr lang="en-US" sz="2000" dirty="0" smtClean="0"/>
              <a:t> da Costa e Silva.</a:t>
            </a:r>
          </a:p>
          <a:p>
            <a:pPr lvl="2"/>
            <a:r>
              <a:rPr lang="en-US" sz="2000" dirty="0" smtClean="0"/>
              <a:t>Demanded the return to democracy</a:t>
            </a:r>
          </a:p>
          <a:p>
            <a:pPr lvl="2"/>
            <a:r>
              <a:rPr lang="en-US" sz="2000" dirty="0" smtClean="0"/>
              <a:t>Opposed the government’s educational policies and US interference in Brazilian education.</a:t>
            </a:r>
          </a:p>
          <a:p>
            <a:pPr lvl="2"/>
            <a:r>
              <a:rPr lang="en-US" sz="2000" dirty="0" smtClean="0"/>
              <a:t>Examples:</a:t>
            </a:r>
          </a:p>
          <a:p>
            <a:pPr lvl="3"/>
            <a:r>
              <a:rPr lang="en-US" sz="2000" dirty="0" smtClean="0"/>
              <a:t>Series of anti-government demonstrations in reaction to the murder of the student Edson Luis Lima </a:t>
            </a:r>
            <a:r>
              <a:rPr lang="en-US" sz="2000" dirty="0" err="1" smtClean="0"/>
              <a:t>Souto</a:t>
            </a:r>
            <a:r>
              <a:rPr lang="en-US" sz="2000" dirty="0" smtClean="0"/>
              <a:t> by the </a:t>
            </a:r>
            <a:r>
              <a:rPr lang="en-US" sz="2000" dirty="0" err="1" smtClean="0"/>
              <a:t>polic</a:t>
            </a:r>
            <a:r>
              <a:rPr lang="en-US" sz="2000" dirty="0" smtClean="0"/>
              <a:t> in early 1968.</a:t>
            </a:r>
          </a:p>
          <a:p>
            <a:pPr lvl="3"/>
            <a:r>
              <a:rPr lang="en-US" sz="2000" dirty="0" smtClean="0"/>
              <a:t>Hundred Thousand March in Rio on June 26, 1968.</a:t>
            </a:r>
          </a:p>
          <a:p>
            <a:pPr lvl="1"/>
            <a:r>
              <a:rPr lang="en-US" sz="2000" dirty="0" smtClean="0"/>
              <a:t>Impact</a:t>
            </a:r>
          </a:p>
          <a:p>
            <a:pPr lvl="2"/>
            <a:r>
              <a:rPr lang="en-US" sz="2000" dirty="0" smtClean="0"/>
              <a:t>Massive arrests and brutal police repression</a:t>
            </a:r>
          </a:p>
          <a:p>
            <a:pPr lvl="2"/>
            <a:r>
              <a:rPr lang="en-US" sz="2000" dirty="0" smtClean="0"/>
              <a:t>Army occupation of the Law School in Sao Paulo and the University of Brasilia, among others.</a:t>
            </a:r>
          </a:p>
          <a:p>
            <a:pPr lvl="2"/>
            <a:r>
              <a:rPr lang="en-US" sz="2000" dirty="0" smtClean="0"/>
              <a:t>Tightening of military control through the AI-5 (Institutional Act #5)</a:t>
            </a:r>
          </a:p>
          <a:p>
            <a:pPr lvl="2"/>
            <a:r>
              <a:rPr lang="en-US" sz="2000" dirty="0" smtClean="0"/>
              <a:t>Stricter censorship of the media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35982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Mexico</a:t>
            </a:r>
          </a:p>
          <a:p>
            <a:pPr lvl="1"/>
            <a:r>
              <a:rPr lang="en-US" sz="2400" dirty="0" smtClean="0"/>
              <a:t>1968, students demanded greater political freedom and the end to the one-party oligarchic rule of the PRI (Institutional Revolutionary Party).</a:t>
            </a:r>
          </a:p>
          <a:p>
            <a:pPr lvl="1"/>
            <a:r>
              <a:rPr lang="en-US" sz="2400" dirty="0" smtClean="0"/>
              <a:t>Over 50,000 students led by the national Autonomous University of Mexico (UNAM) protested against the brutal repression of students and teachers.</a:t>
            </a:r>
          </a:p>
          <a:p>
            <a:pPr lvl="2"/>
            <a:r>
              <a:rPr lang="en-US" sz="2400" dirty="0" smtClean="0"/>
              <a:t>Resulted in the army occupation of the UNAM and in violent confrontations between soldiers and students.</a:t>
            </a:r>
          </a:p>
          <a:p>
            <a:pPr lvl="1"/>
            <a:r>
              <a:rPr lang="en-US" sz="2400" dirty="0" smtClean="0"/>
              <a:t>Peaceful demonstration organized by the CNH (National Strike Council) in the </a:t>
            </a:r>
            <a:r>
              <a:rPr lang="en-US" sz="2400" i="1" dirty="0" smtClean="0"/>
              <a:t>Plaza de </a:t>
            </a:r>
            <a:r>
              <a:rPr lang="en-US" sz="2400" i="1" dirty="0" err="1" smtClean="0"/>
              <a:t>las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Tres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Culturas</a:t>
            </a:r>
            <a:r>
              <a:rPr lang="en-US" sz="2400" i="1" dirty="0" smtClean="0"/>
              <a:t> </a:t>
            </a:r>
            <a:r>
              <a:rPr lang="en-US" sz="2400" dirty="0" smtClean="0"/>
              <a:t>resulted in the </a:t>
            </a:r>
            <a:r>
              <a:rPr lang="en-US" sz="2400" dirty="0" err="1" smtClean="0"/>
              <a:t>Tlatelolco</a:t>
            </a:r>
            <a:r>
              <a:rPr lang="en-US" sz="2400" dirty="0" smtClean="0"/>
              <a:t> Massacre (October 1968).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8494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Renewed interest in the politics of the left</a:t>
            </a:r>
          </a:p>
          <a:p>
            <a:r>
              <a:rPr lang="en-US" sz="2400" dirty="0" smtClean="0"/>
              <a:t>Baby boomers becoming young adults (increase in the number of college students)</a:t>
            </a:r>
          </a:p>
          <a:p>
            <a:pPr lvl="1"/>
            <a:r>
              <a:rPr lang="en-US" sz="2400" dirty="0" smtClean="0"/>
              <a:t>Began questioning the materialistic, consumerist and conformist US culture</a:t>
            </a:r>
          </a:p>
          <a:p>
            <a:r>
              <a:rPr lang="en-US" sz="2400" dirty="0" smtClean="0"/>
              <a:t>The need to promote values of sharing and community, liberty, racial, economic and social justice.</a:t>
            </a:r>
          </a:p>
          <a:p>
            <a:r>
              <a:rPr lang="en-US" sz="2400" dirty="0" smtClean="0"/>
              <a:t>Urge to reassert rights and to have a say in how universities were run.</a:t>
            </a:r>
          </a:p>
          <a:p>
            <a:r>
              <a:rPr lang="en-US" sz="2400" dirty="0" smtClean="0"/>
              <a:t>The influence of the media inspiring and spreading the protests.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5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Inspiration of the Civil Rights Movement</a:t>
            </a:r>
          </a:p>
          <a:p>
            <a:r>
              <a:rPr lang="en-US" sz="3200" dirty="0" smtClean="0"/>
              <a:t>Perceived immorality of the Vietnam War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1869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461164"/>
          </a:xfrm>
        </p:spPr>
        <p:txBody>
          <a:bodyPr>
            <a:noAutofit/>
          </a:bodyPr>
          <a:lstStyle/>
          <a:p>
            <a:r>
              <a:rPr lang="en-US" sz="3200" dirty="0" smtClean="0"/>
              <a:t>Growing polarization and fragmentation of society</a:t>
            </a:r>
          </a:p>
          <a:p>
            <a:r>
              <a:rPr lang="en-US" sz="3200" dirty="0" smtClean="0"/>
              <a:t>Youth involvement in civil rights’ protests such as the Freedom Rides and the Greensboro sit-ins</a:t>
            </a:r>
          </a:p>
          <a:p>
            <a:r>
              <a:rPr lang="en-US" sz="3200" dirty="0" smtClean="0"/>
              <a:t>Radicalization and militancy of American college and university students that led to the split and loss of support for the SDS</a:t>
            </a:r>
          </a:p>
          <a:p>
            <a:r>
              <a:rPr lang="en-US" sz="3200" dirty="0" smtClean="0"/>
              <a:t>Mounting tension due to brutal police repression</a:t>
            </a:r>
          </a:p>
        </p:txBody>
      </p:sp>
    </p:spTree>
    <p:extLst>
      <p:ext uri="{BB962C8B-B14F-4D97-AF65-F5344CB8AC3E}">
        <p14:creationId xmlns:p14="http://schemas.microsoft.com/office/powerpoint/2010/main" val="2911489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223972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Enactment of very few reforms</a:t>
            </a:r>
          </a:p>
          <a:p>
            <a:r>
              <a:rPr lang="en-US" sz="3200" dirty="0" smtClean="0"/>
              <a:t>Fear among Middle America the “silent majority”</a:t>
            </a:r>
          </a:p>
          <a:p>
            <a:pPr lvl="1"/>
            <a:r>
              <a:rPr lang="en-US" sz="3200" dirty="0" smtClean="0"/>
              <a:t>Resulted in a return to conservative politics in the early 1970s</a:t>
            </a:r>
          </a:p>
          <a:p>
            <a:r>
              <a:rPr lang="en-US" sz="3200" dirty="0" smtClean="0"/>
              <a:t>Protests helped to push the issue of war into the center of American politics (Nixon’s </a:t>
            </a:r>
            <a:r>
              <a:rPr lang="en-US" sz="3200" dirty="0" err="1" smtClean="0"/>
              <a:t>Vietnamization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“Rights Revolution”</a:t>
            </a:r>
          </a:p>
          <a:p>
            <a:pPr lvl="1"/>
            <a:r>
              <a:rPr lang="en-US" sz="3200" dirty="0" smtClean="0"/>
              <a:t>Inspired protests of other groups (women, gays and lesbians, Native Americans).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38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Aims of the Counterculture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819400"/>
            <a:ext cx="7520940" cy="3579849"/>
          </a:xfrm>
        </p:spPr>
        <p:txBody>
          <a:bodyPr>
            <a:normAutofit/>
          </a:bodyPr>
          <a:lstStyle/>
          <a:p>
            <a:r>
              <a:rPr lang="en-US" sz="5400" dirty="0" smtClean="0"/>
              <a:t>Big theme:</a:t>
            </a:r>
          </a:p>
          <a:p>
            <a:pPr lvl="1"/>
            <a:r>
              <a:rPr lang="en-US" sz="5400" dirty="0" smtClean="0"/>
              <a:t>Personal Freedoms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47015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Students Democratic Society (SDS)</a:t>
            </a:r>
          </a:p>
          <a:p>
            <a:pPr lvl="1"/>
            <a:r>
              <a:rPr lang="en-US" sz="2400" dirty="0" smtClean="0"/>
              <a:t>Port Huron Statement</a:t>
            </a:r>
          </a:p>
          <a:p>
            <a:r>
              <a:rPr lang="en-US" sz="2400" dirty="0" smtClean="0"/>
              <a:t>New Left</a:t>
            </a:r>
          </a:p>
          <a:p>
            <a:r>
              <a:rPr lang="en-US" sz="2400" dirty="0" smtClean="0"/>
              <a:t>Protest about university and other broader issues- combined with anti-war movements.</a:t>
            </a:r>
          </a:p>
          <a:p>
            <a:pPr lvl="1"/>
            <a:r>
              <a:rPr lang="en-US" sz="2400" dirty="0" smtClean="0"/>
              <a:t>1964 in Berkeley – University of California</a:t>
            </a:r>
          </a:p>
          <a:p>
            <a:pPr lvl="1"/>
            <a:r>
              <a:rPr lang="en-US" sz="2400" dirty="0" smtClean="0"/>
              <a:t>Free Speech Movement</a:t>
            </a:r>
          </a:p>
          <a:p>
            <a:pPr lvl="1"/>
            <a:r>
              <a:rPr lang="en-US" sz="2400" dirty="0" smtClean="0"/>
              <a:t>Columbia University, 1968</a:t>
            </a:r>
          </a:p>
          <a:p>
            <a:pPr lvl="1"/>
            <a:r>
              <a:rPr lang="en-US" sz="2400" dirty="0" smtClean="0"/>
              <a:t>Harvard </a:t>
            </a:r>
          </a:p>
          <a:p>
            <a:pPr lvl="1"/>
            <a:r>
              <a:rPr lang="en-US" sz="2400" dirty="0" smtClean="0"/>
              <a:t>1969 Berkeley (over the People’s Park)</a:t>
            </a:r>
          </a:p>
          <a:p>
            <a:pPr lvl="1"/>
            <a:r>
              <a:rPr lang="en-US" sz="2400" dirty="0" smtClean="0"/>
              <a:t>Anti-war protest in 1970 at Kent State University in Ohio.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8428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97280"/>
            <a:ext cx="4191000" cy="5455920"/>
          </a:xfrm>
        </p:spPr>
        <p:txBody>
          <a:bodyPr>
            <a:noAutofit/>
          </a:bodyPr>
          <a:lstStyle/>
          <a:p>
            <a:r>
              <a:rPr lang="en-US" sz="2600" dirty="0"/>
              <a:t>D</a:t>
            </a:r>
            <a:r>
              <a:rPr lang="en-US" sz="2600" dirty="0" smtClean="0"/>
              <a:t>uring </a:t>
            </a:r>
            <a:r>
              <a:rPr lang="en-US" sz="2600" dirty="0"/>
              <a:t>the 1960s and </a:t>
            </a:r>
            <a:r>
              <a:rPr lang="en-US" sz="2600" dirty="0" smtClean="0"/>
              <a:t>1970s.</a:t>
            </a:r>
          </a:p>
          <a:p>
            <a:r>
              <a:rPr lang="en-US" sz="2600" dirty="0" smtClean="0"/>
              <a:t>Member of </a:t>
            </a:r>
            <a:r>
              <a:rPr lang="en-US" sz="2600" dirty="0"/>
              <a:t>a countercultural movement that rejected the mores of mainstream American life. </a:t>
            </a:r>
            <a:endParaRPr lang="en-US" sz="2600" dirty="0" smtClean="0"/>
          </a:p>
          <a:p>
            <a:r>
              <a:rPr lang="en-US" sz="2600" dirty="0" smtClean="0"/>
              <a:t>The </a:t>
            </a:r>
            <a:r>
              <a:rPr lang="en-US" sz="2600" dirty="0"/>
              <a:t>movement originated on college campuses in the United States, although it spread to other countries, including Canada and Britain.</a:t>
            </a:r>
            <a:endParaRPr lang="en-US" sz="2600" dirty="0"/>
          </a:p>
        </p:txBody>
      </p:sp>
      <p:pic>
        <p:nvPicPr>
          <p:cNvPr id="1026" name="Picture 2" descr="https://vietnamartwork.files.wordpress.com/2011/05/hippi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191" y="1905000"/>
            <a:ext cx="420188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Hippies!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59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Woodstock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Music festival in Woodstock, NY.</a:t>
            </a:r>
          </a:p>
          <a:p>
            <a:r>
              <a:rPr lang="en-US" sz="3600" dirty="0" smtClean="0"/>
              <a:t>Featured: </a:t>
            </a:r>
            <a:r>
              <a:rPr lang="en-US" sz="3600" dirty="0" smtClean="0">
                <a:hlinkClick r:id="rId2"/>
              </a:rPr>
              <a:t>Jimmy Hendrix</a:t>
            </a:r>
            <a:r>
              <a:rPr lang="en-US" sz="3600" dirty="0" smtClean="0"/>
              <a:t>, Blood, Sweat &amp; Tears; Santana; </a:t>
            </a:r>
            <a:r>
              <a:rPr lang="en-US" sz="3600" dirty="0"/>
              <a:t>Crosby, Stills, Nash &amp; </a:t>
            </a:r>
            <a:r>
              <a:rPr lang="en-US" sz="3600" dirty="0" smtClean="0"/>
              <a:t>Neil Young and many more.</a:t>
            </a:r>
          </a:p>
          <a:p>
            <a:r>
              <a:rPr lang="en-US" sz="3600" i="1" dirty="0"/>
              <a:t>Rolling Stone</a:t>
            </a:r>
            <a:r>
              <a:rPr lang="en-US" sz="3600" dirty="0"/>
              <a:t> listed it as one of the </a:t>
            </a:r>
            <a:r>
              <a:rPr lang="en-US" sz="3600" i="1" dirty="0"/>
              <a:t>50 Moments That Changed the History of Rock and Roll</a:t>
            </a:r>
            <a:r>
              <a:rPr lang="en-US" sz="3600" dirty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831740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1252</TotalTime>
  <Words>572</Words>
  <Application>Microsoft Office PowerPoint</Application>
  <PresentationFormat>On-screen Show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Angles</vt:lpstr>
      <vt:lpstr>Youth Protests and Counterculture Movement, 1960s &amp; 1970s</vt:lpstr>
      <vt:lpstr>Reasons</vt:lpstr>
      <vt:lpstr>Reasons</vt:lpstr>
      <vt:lpstr>Impact</vt:lpstr>
      <vt:lpstr>Impact</vt:lpstr>
      <vt:lpstr>Aims of the Counterculture Movement</vt:lpstr>
      <vt:lpstr>Protests</vt:lpstr>
      <vt:lpstr>Hippies!</vt:lpstr>
      <vt:lpstr>Woodstock</vt:lpstr>
      <vt:lpstr>PowerPoint Presentation</vt:lpstr>
      <vt:lpstr>Latin America</vt:lpstr>
      <vt:lpstr>Latin America</vt:lpstr>
    </vt:vector>
  </TitlesOfParts>
  <Company>WCSD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Protests and Counterculture Movement, 1960s &amp; 1970s</dc:title>
  <dc:creator>WCSD</dc:creator>
  <cp:lastModifiedBy>WCSD</cp:lastModifiedBy>
  <cp:revision>13</cp:revision>
  <dcterms:created xsi:type="dcterms:W3CDTF">2015-01-04T00:01:30Z</dcterms:created>
  <dcterms:modified xsi:type="dcterms:W3CDTF">2015-03-24T16:58:31Z</dcterms:modified>
</cp:coreProperties>
</file>